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9" r:id="rId4"/>
    <p:sldId id="280" r:id="rId5"/>
    <p:sldId id="281" r:id="rId6"/>
    <p:sldId id="282" r:id="rId7"/>
    <p:sldId id="261" r:id="rId8"/>
    <p:sldId id="276" r:id="rId9"/>
    <p:sldId id="275" r:id="rId10"/>
    <p:sldId id="277" r:id="rId11"/>
    <p:sldId id="286" r:id="rId12"/>
    <p:sldId id="270" r:id="rId13"/>
    <p:sldId id="278" r:id="rId14"/>
    <p:sldId id="283" r:id="rId15"/>
    <p:sldId id="28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4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356" y="300"/>
      </p:cViewPr>
      <p:guideLst>
        <p:guide pos="386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9934F-2DF3-4361-B68E-776327AF4F3B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C9B1D-F172-4CF1-85AA-79A48C46F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806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C9B1D-F172-4CF1-85AA-79A48C46FAA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996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C9B1D-F172-4CF1-85AA-79A48C46FAA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846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C9B1D-F172-4CF1-85AA-79A48C46FAA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796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D44B9-C15E-C1CF-5773-270E0A3366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628D3F-80EA-A24D-64F2-F4478AA458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D56818-FBB7-F194-3C3A-91C5E578A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24AE8-0082-B684-1A9F-B8D793CE8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38873-BD92-F272-F850-8A5CDEA9E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804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E6E1A-83CF-0138-0D2A-C1AE57286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37CC47-5975-B4BE-CFF9-E3C6FD01A7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283CA2-B543-7A44-4E71-B1E3228A3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64FCE-63FC-97D5-BE85-61496002F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86649-9E6C-EFF7-371B-26118693E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835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D0D6A1-817F-234E-7D92-B35CB4F1BC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E6227-8756-E69D-1953-69F26B8691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94E21-79E9-F434-694A-BD126E1D7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35426-A861-71BE-BB59-F6872D121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6C875-D106-B90A-9EDE-5B1470C8A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90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A7C39-1969-8E58-26ED-0721F4A76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B35DB-3218-7F9A-6BC1-5F047C33B7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D2C0F-5627-26A4-0EB4-4625460C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80CD5-C6A9-ABD4-59E3-9DA21A8EE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95F89-05C8-714E-AA42-212FC870F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157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19CD2-8A55-5AA6-9355-C49DB70B4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657FF7-7A30-2D90-450B-2AADC100B8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362D75-846A-B599-0D92-098FB1FE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A07ED-2461-38AB-E9C6-44BC97909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7DECB-AD77-B63B-D681-19349AA02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69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1D73D-A4DA-FEE3-1E54-791769253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4074F-5C9C-F63E-728F-F481713286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981AB-6D23-00C8-0F82-2F1D8B0E83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C201F3-629A-270B-4ED3-E14F9F69D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AC79F8-5864-FE71-E6D1-93FB56AD8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A3DF48-5A91-E620-CBE1-CDF4000F1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36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0235-054F-6344-7BA3-1066A8F48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BE9780-67D8-8220-EBD0-DC62E04B14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561C14-4D1D-F9A1-0421-6EB02DF75F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AA66A-EC83-90ED-4007-79268F3864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11AA1-A04C-6F05-0FEC-4D43241D1F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FE85A4-5BE1-137E-6E8D-535064991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C8C856-9A64-95E8-8DC5-3CC98F609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7E3258-0A42-375E-7774-5739159DA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7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25D9F-50FE-CF1D-4AB6-A8AFC0D82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5F988A-637C-31D2-796D-DDD72CD89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A0AD57-4719-A90C-2761-3FE892ABB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53F57D-90B5-BC73-6F41-CD14FA0D0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024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F0F40A-4911-4F20-5283-B2A59F2C7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30E87C-9C23-CAFE-70F8-58C6A91A4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3CA244-8EC4-9F53-9B67-20B1C1C3D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671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9C929-0475-011D-C594-693D90777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B6A8D-331F-EAE8-5CCB-57CB0B061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9F3965-396E-C3D2-63D4-B6D65634F3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10133E-6C22-7EB0-BB78-F6FC5BB42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9FD8D1-EAF1-F5D3-F326-E5F55060F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255143-9AD4-9E5E-82F6-9E2E4B9A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8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9885A-6F10-6598-5D31-51FB2DDEE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88EA1A-4B56-C535-12EF-6A1594693D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A291F6-EF95-0BB6-A3FC-FC3E55012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0A6C20-5993-93EE-7E27-54D975538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49A94D-F7E4-8946-0980-E19329BEC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AD2589-2E59-D002-97B2-50FB04165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691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BDEEA4-D719-2E54-34F9-6204A4C8A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A746F-6633-D655-9EFC-81E38E0F3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BCC2E-4995-317E-831E-3C091B1F6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0B36B8-BC8B-4B17-8A33-A9C1CC0B5B8D}" type="datetimeFigureOut">
              <a:rPr lang="en-US" smtClean="0"/>
              <a:t>10/27/2025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B8CD6-5AC6-5704-A6F7-3040C92EC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49443-90AF-6649-A3A8-E6F4183070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3B854A-750D-489B-9C2D-1BEAE7404B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162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gif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>
            <a:extLst>
              <a:ext uri="{FF2B5EF4-FFF2-40B4-BE49-F238E27FC236}">
                <a16:creationId xmlns:a16="http://schemas.microsoft.com/office/drawing/2014/main" id="{8E1D44B6-4EB7-9B5A-6B3B-D2C8BD24F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887" y="4305878"/>
            <a:ext cx="1378461" cy="112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6F34CF30-7F8A-B0F2-F762-4060310E5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094" y="3952193"/>
            <a:ext cx="1275271" cy="1053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52D9BCA-5C2B-D6A3-6CD7-7CE02DE8F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04215" y="1477821"/>
            <a:ext cx="8807931" cy="1053379"/>
          </a:xfrm>
        </p:spPr>
        <p:txBody>
          <a:bodyPr>
            <a:normAutofit fontScale="90000"/>
          </a:bodyPr>
          <a:lstStyle/>
          <a:p>
            <a:r>
              <a:rPr lang="en-US" sz="5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Ever-Evolving Automobile:</a:t>
            </a:r>
            <a:br>
              <a:rPr lang="en-US" sz="5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3</a:t>
            </a:r>
            <a:r>
              <a:rPr lang="en-US" sz="5400" baseline="30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rd</a:t>
            </a:r>
            <a:r>
              <a:rPr lang="en-US" sz="5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Generation Vehicles Will Change Our World </a:t>
            </a:r>
            <a:endParaRPr lang="en-US" sz="5400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377B060-8668-BA44-DBFD-3439AC288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290" y="1587075"/>
            <a:ext cx="2547989" cy="4716207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Dean Drake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Defour Group LLC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2025 Transportation and Innovation Expo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October 28, 2025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19E06C-3071-FAB4-2C53-E8170488A305}"/>
              </a:ext>
            </a:extLst>
          </p:cNvPr>
          <p:cNvCxnSpPr/>
          <p:nvPr/>
        </p:nvCxnSpPr>
        <p:spPr>
          <a:xfrm flipH="1">
            <a:off x="2736226" y="435729"/>
            <a:ext cx="66675" cy="598654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4CE0F08-88E9-6245-8AF8-73820A1C9F5C}"/>
              </a:ext>
            </a:extLst>
          </p:cNvPr>
          <p:cNvGrpSpPr/>
          <p:nvPr/>
        </p:nvGrpSpPr>
        <p:grpSpPr>
          <a:xfrm>
            <a:off x="523996" y="369825"/>
            <a:ext cx="1768916" cy="1107996"/>
            <a:chOff x="523996" y="369825"/>
            <a:chExt cx="1768916" cy="110799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A68F977-45FC-A1F0-D237-E458A0489B91}"/>
                </a:ext>
              </a:extLst>
            </p:cNvPr>
            <p:cNvCxnSpPr>
              <a:cxnSpLocks/>
            </p:cNvCxnSpPr>
            <p:nvPr/>
          </p:nvCxnSpPr>
          <p:spPr>
            <a:xfrm>
              <a:off x="831332" y="789534"/>
              <a:ext cx="1" cy="593071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184A56A-D7C6-3D83-650D-0F40D187E2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3996" y="808584"/>
              <a:ext cx="307336" cy="358782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Flowchart: Delay 33">
              <a:extLst>
                <a:ext uri="{FF2B5EF4-FFF2-40B4-BE49-F238E27FC236}">
                  <a16:creationId xmlns:a16="http://schemas.microsoft.com/office/drawing/2014/main" id="{F76643DA-D8C2-5493-C636-C43957668162}"/>
                </a:ext>
              </a:extLst>
            </p:cNvPr>
            <p:cNvSpPr/>
            <p:nvPr/>
          </p:nvSpPr>
          <p:spPr>
            <a:xfrm>
              <a:off x="535241" y="554718"/>
              <a:ext cx="571404" cy="612648"/>
            </a:xfrm>
            <a:prstGeom prst="flowChartDelay">
              <a:avLst/>
            </a:pr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18427C6-4EA7-562F-E242-11183481D57B}"/>
                </a:ext>
              </a:extLst>
            </p:cNvPr>
            <p:cNvSpPr/>
            <p:nvPr/>
          </p:nvSpPr>
          <p:spPr>
            <a:xfrm rot="2435247" flipH="1">
              <a:off x="601319" y="628628"/>
              <a:ext cx="69302" cy="5889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0A70F4E-A181-A3D0-A04A-A433EAABAFD3}"/>
                </a:ext>
              </a:extLst>
            </p:cNvPr>
            <p:cNvSpPr txBox="1"/>
            <p:nvPr/>
          </p:nvSpPr>
          <p:spPr>
            <a:xfrm>
              <a:off x="1276672" y="369825"/>
              <a:ext cx="10162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/>
                <a:t>Defour</a:t>
              </a:r>
            </a:p>
            <a:p>
              <a:r>
                <a:rPr lang="en-US" sz="2200" dirty="0"/>
                <a:t>Group</a:t>
              </a:r>
            </a:p>
            <a:p>
              <a:r>
                <a:rPr lang="en-US" sz="2200" dirty="0"/>
                <a:t>LLC</a:t>
              </a:r>
            </a:p>
          </p:txBody>
        </p:sp>
      </p:grpSp>
      <p:pic>
        <p:nvPicPr>
          <p:cNvPr id="2" name="Picture 10" descr="Image result for model t clip art">
            <a:extLst>
              <a:ext uri="{FF2B5EF4-FFF2-40B4-BE49-F238E27FC236}">
                <a16:creationId xmlns:a16="http://schemas.microsoft.com/office/drawing/2014/main" id="{BEC8EB92-B5EE-87F3-08D1-535F2DB8D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428" y="2761763"/>
            <a:ext cx="1161949" cy="131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3F04C6BD-DEEE-2392-EF12-F2715980D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71189" y="2986481"/>
            <a:ext cx="1224415" cy="68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Image result for Future Electric Vehicles">
            <a:extLst>
              <a:ext uri="{FF2B5EF4-FFF2-40B4-BE49-F238E27FC236}">
                <a16:creationId xmlns:a16="http://schemas.microsoft.com/office/drawing/2014/main" id="{276CF30D-76DA-DFC3-BA41-4CB646F86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07745" y="3917847"/>
            <a:ext cx="1224415" cy="81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Image result for 57 chrysler artwork">
            <a:extLst>
              <a:ext uri="{FF2B5EF4-FFF2-40B4-BE49-F238E27FC236}">
                <a16:creationId xmlns:a16="http://schemas.microsoft.com/office/drawing/2014/main" id="{2D891CD7-8D82-FF47-EFC7-AEBD07660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52170" y="5173018"/>
            <a:ext cx="1097849" cy="73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27++ Chevy Citation X11">
            <a:extLst>
              <a:ext uri="{FF2B5EF4-FFF2-40B4-BE49-F238E27FC236}">
                <a16:creationId xmlns:a16="http://schemas.microsoft.com/office/drawing/2014/main" id="{8C380CC5-A800-FB9C-C562-0937A7559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442" y="3676662"/>
            <a:ext cx="1031177" cy="62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drawing of EV 1">
            <a:extLst>
              <a:ext uri="{FF2B5EF4-FFF2-40B4-BE49-F238E27FC236}">
                <a16:creationId xmlns:a16="http://schemas.microsoft.com/office/drawing/2014/main" id="{C52665AE-A644-F62F-B0D9-04CA50F1B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2577" y="3047506"/>
            <a:ext cx="1031177" cy="90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he Unmistakable Allure and Vintage Appeal of a Classic Mini Cooper Car ...">
            <a:extLst>
              <a:ext uri="{FF2B5EF4-FFF2-40B4-BE49-F238E27FC236}">
                <a16:creationId xmlns:a16="http://schemas.microsoft.com/office/drawing/2014/main" id="{8D47BB1A-6D96-FB5E-9FE6-415002CC6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100" y="3103869"/>
            <a:ext cx="1103468" cy="88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AR blueprints - Volkswagen 411 2-door blueprints, vector drawings ...">
            <a:extLst>
              <a:ext uri="{FF2B5EF4-FFF2-40B4-BE49-F238E27FC236}">
                <a16:creationId xmlns:a16="http://schemas.microsoft.com/office/drawing/2014/main" id="{B44962E1-911E-C8AA-000A-3BB574017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80960" y="6500818"/>
            <a:ext cx="362063" cy="12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04DA312B-B9F0-A48E-8497-1929E7A17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04" y="4133681"/>
            <a:ext cx="1216596" cy="85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C8087783-CD5B-2DFB-8B94-715809830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36899" y="3757980"/>
            <a:ext cx="1045665" cy="77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880392C7-313F-BE0E-2F0C-E941A3B50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93928" y="3608795"/>
            <a:ext cx="1191640" cy="71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123EAB2C-1B1F-3F02-F739-29BB2B24F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11040" y="3344322"/>
            <a:ext cx="964501" cy="62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EE088B99-97F2-6E61-108D-068624492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365" y="4459561"/>
            <a:ext cx="1197974" cy="56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32F56419-83D9-53F0-A8C4-EE50127F3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3907" y="4798608"/>
            <a:ext cx="1334183" cy="88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3D51378F-4E10-FADC-AE77-5A8176C4A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53443" y="4090393"/>
            <a:ext cx="1040768" cy="58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onda 0 saloon prototype 2">
            <a:extLst>
              <a:ext uri="{FF2B5EF4-FFF2-40B4-BE49-F238E27FC236}">
                <a16:creationId xmlns:a16="http://schemas.microsoft.com/office/drawing/2014/main" id="{0B2915FB-59F9-35EE-8354-A741CB38D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52173" y="4967052"/>
            <a:ext cx="1359973" cy="764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047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38BFA208-6A66-D956-FC20-2DCF0C6B9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859" y="2229582"/>
            <a:ext cx="6059516" cy="372169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E9DDE08-0348-73B6-8F87-D081A16D3CBA}"/>
              </a:ext>
            </a:extLst>
          </p:cNvPr>
          <p:cNvSpPr txBox="1"/>
          <p:nvPr/>
        </p:nvSpPr>
        <p:spPr>
          <a:xfrm>
            <a:off x="177368" y="1046438"/>
            <a:ext cx="5574965" cy="118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Battery Electric Vehicle </a:t>
            </a:r>
          </a:p>
          <a:p>
            <a:pPr algn="ctr"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(BEV)</a:t>
            </a:r>
            <a:endParaRPr lang="en-US" sz="36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9B8B5E-071A-FD4C-9D59-88874845B476}"/>
              </a:ext>
            </a:extLst>
          </p:cNvPr>
          <p:cNvSpPr txBox="1"/>
          <p:nvPr/>
        </p:nvSpPr>
        <p:spPr>
          <a:xfrm>
            <a:off x="2367716" y="190507"/>
            <a:ext cx="75327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Two</a:t>
            </a:r>
            <a:r>
              <a:rPr lang="en-US" sz="4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Third-Generation Platforms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F1D214-A690-C116-910C-7498CBE3A5D8}"/>
              </a:ext>
            </a:extLst>
          </p:cNvPr>
          <p:cNvSpPr txBox="1"/>
          <p:nvPr/>
        </p:nvSpPr>
        <p:spPr>
          <a:xfrm>
            <a:off x="5644926" y="1016437"/>
            <a:ext cx="6172449" cy="118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Extended Range Electric Vehicle</a:t>
            </a:r>
            <a:b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(EREV or REEV)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84A68469-171C-753C-364A-FF7661228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73" y="2587272"/>
            <a:ext cx="5524072" cy="3030663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B1F27587-BD3F-0B9B-1A42-4345236A8408}"/>
              </a:ext>
            </a:extLst>
          </p:cNvPr>
          <p:cNvGrpSpPr/>
          <p:nvPr/>
        </p:nvGrpSpPr>
        <p:grpSpPr>
          <a:xfrm>
            <a:off x="352864" y="6393824"/>
            <a:ext cx="11742317" cy="333489"/>
            <a:chOff x="355005" y="6509540"/>
            <a:chExt cx="11742317" cy="333489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DBA21A3-3FAA-6C75-EF24-53F8F63AC560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60616C6-3616-1020-FB95-B096D1AECC5F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6435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0556E-16BC-1983-8684-CD025DA11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328" y="111910"/>
            <a:ext cx="10515600" cy="826728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Change to Third-Generation Vehicles?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629D0C1-455B-1A29-E938-AB7DE658E863}"/>
              </a:ext>
            </a:extLst>
          </p:cNvPr>
          <p:cNvGrpSpPr/>
          <p:nvPr/>
        </p:nvGrpSpPr>
        <p:grpSpPr>
          <a:xfrm>
            <a:off x="3891855" y="4578247"/>
            <a:ext cx="1324817" cy="918850"/>
            <a:chOff x="493776" y="2124543"/>
            <a:chExt cx="6241800" cy="4137286"/>
          </a:xfrm>
        </p:grpSpPr>
        <p:pic>
          <p:nvPicPr>
            <p:cNvPr id="4" name="Picture 3" descr="A blue car with black background&#10;&#10;AI-generated content may be incorrect.">
              <a:extLst>
                <a:ext uri="{FF2B5EF4-FFF2-40B4-BE49-F238E27FC236}">
                  <a16:creationId xmlns:a16="http://schemas.microsoft.com/office/drawing/2014/main" id="{5979D05A-E971-894A-B41F-6B1C38E1D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3776" y="2124543"/>
              <a:ext cx="6241800" cy="4137286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97A4C51-8DB5-F085-8FB2-31638BC9C2D6}"/>
                </a:ext>
              </a:extLst>
            </p:cNvPr>
            <p:cNvSpPr/>
            <p:nvPr/>
          </p:nvSpPr>
          <p:spPr>
            <a:xfrm>
              <a:off x="1465211" y="4317557"/>
              <a:ext cx="644577" cy="64082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4CE86CB-2A7E-7D9F-A178-C2C692585CA9}"/>
                </a:ext>
              </a:extLst>
            </p:cNvPr>
            <p:cNvSpPr/>
            <p:nvPr/>
          </p:nvSpPr>
          <p:spPr>
            <a:xfrm>
              <a:off x="5074920" y="4341370"/>
              <a:ext cx="644577" cy="64082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BEA3AB2-C344-0E64-DAF2-AF465BE706DA}"/>
              </a:ext>
            </a:extLst>
          </p:cNvPr>
          <p:cNvGrpSpPr/>
          <p:nvPr/>
        </p:nvGrpSpPr>
        <p:grpSpPr>
          <a:xfrm>
            <a:off x="3247606" y="4692913"/>
            <a:ext cx="850435" cy="514703"/>
            <a:chOff x="3627044" y="2113613"/>
            <a:chExt cx="1049310" cy="619074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4B1A9AB-A9CE-59E8-50BC-F907B3CA5F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9273" y="2113613"/>
              <a:ext cx="63708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1EBFB45-55C7-4750-4684-7D2079DC45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7443" y="2251022"/>
              <a:ext cx="67676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329283C-0EF2-0849-1FD0-5088C54746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2551" y="2373443"/>
              <a:ext cx="71895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8A7102E-CC2F-E7CE-D053-7BCBBE361B56}"/>
                </a:ext>
              </a:extLst>
            </p:cNvPr>
            <p:cNvCxnSpPr/>
            <p:nvPr/>
          </p:nvCxnSpPr>
          <p:spPr>
            <a:xfrm flipH="1">
              <a:off x="3627044" y="2497651"/>
              <a:ext cx="824459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4F19F79-5F7B-E107-0517-9CDF60AA3B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2551" y="2621983"/>
              <a:ext cx="673658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08C2AFA-26C1-C1E0-ADAA-081783592A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7443" y="2732687"/>
              <a:ext cx="5087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2" name="Picture 8">
            <a:extLst>
              <a:ext uri="{FF2B5EF4-FFF2-40B4-BE49-F238E27FC236}">
                <a16:creationId xmlns:a16="http://schemas.microsoft.com/office/drawing/2014/main" id="{D2F2107C-3525-14EE-B0FA-BA249AD68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6863" y="4048435"/>
            <a:ext cx="1502621" cy="12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9C5DE48-B2AB-11B1-3346-DCABA5ABFF3F}"/>
              </a:ext>
            </a:extLst>
          </p:cNvPr>
          <p:cNvSpPr txBox="1"/>
          <p:nvPr/>
        </p:nvSpPr>
        <p:spPr>
          <a:xfrm>
            <a:off x="1822030" y="4023275"/>
            <a:ext cx="384370" cy="280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Ford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623E267-9F59-6BBB-45C1-86A106A38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2421" y="5029520"/>
            <a:ext cx="1618366" cy="103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95A5F8-8231-DE7E-AFE8-70F47B03003A}"/>
              </a:ext>
            </a:extLst>
          </p:cNvPr>
          <p:cNvSpPr txBox="1"/>
          <p:nvPr/>
        </p:nvSpPr>
        <p:spPr>
          <a:xfrm>
            <a:off x="1236007" y="5497775"/>
            <a:ext cx="302058" cy="2360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ill Sans Nova" panose="020F0502020204030204" pitchFamily="34" charset="0"/>
              </a:rPr>
              <a:t>GM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3A9E848-767E-E517-03D0-B0F093C3D4A0}"/>
              </a:ext>
            </a:extLst>
          </p:cNvPr>
          <p:cNvGrpSpPr/>
          <p:nvPr/>
        </p:nvGrpSpPr>
        <p:grpSpPr>
          <a:xfrm>
            <a:off x="218622" y="5355718"/>
            <a:ext cx="680384" cy="395704"/>
            <a:chOff x="3627044" y="2113613"/>
            <a:chExt cx="1049310" cy="619074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CDBDAAF-6F4D-D628-E1EA-D53F0A5E56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9273" y="2113613"/>
              <a:ext cx="63708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DAE0FA6-049D-FA27-C3AE-CA23F6438E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7443" y="2251022"/>
              <a:ext cx="67676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45866A2-96BE-F818-309B-685B40D3DB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2551" y="2373443"/>
              <a:ext cx="71895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090529E-D5DB-31A8-FD44-73C223910DCA}"/>
                </a:ext>
              </a:extLst>
            </p:cNvPr>
            <p:cNvCxnSpPr/>
            <p:nvPr/>
          </p:nvCxnSpPr>
          <p:spPr>
            <a:xfrm flipH="1">
              <a:off x="3627044" y="2497651"/>
              <a:ext cx="824459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B243FE7-1297-FF54-4195-9C8A2CCAF7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2551" y="2621983"/>
              <a:ext cx="673658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D0E0EDC-4D66-2419-5B1F-F5AA3F05C4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7443" y="2732687"/>
              <a:ext cx="5087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3AB5BCE6-0E56-9EE9-FE40-CE5F092D0D4A}"/>
              </a:ext>
            </a:extLst>
          </p:cNvPr>
          <p:cNvSpPr txBox="1"/>
          <p:nvPr/>
        </p:nvSpPr>
        <p:spPr>
          <a:xfrm>
            <a:off x="4226268" y="5214439"/>
            <a:ext cx="698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Tesla</a:t>
            </a: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3806B31F-D791-6BBA-7304-563D1CD9A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22" y="1679397"/>
            <a:ext cx="1011253" cy="83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" name="TextBox 1040">
            <a:extLst>
              <a:ext uri="{FF2B5EF4-FFF2-40B4-BE49-F238E27FC236}">
                <a16:creationId xmlns:a16="http://schemas.microsoft.com/office/drawing/2014/main" id="{2564274F-D73F-A990-1E16-DEEE625208A1}"/>
              </a:ext>
            </a:extLst>
          </p:cNvPr>
          <p:cNvSpPr txBox="1"/>
          <p:nvPr/>
        </p:nvSpPr>
        <p:spPr>
          <a:xfrm>
            <a:off x="703826" y="1770638"/>
            <a:ext cx="21850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Tesla</a:t>
            </a:r>
          </a:p>
          <a:p>
            <a:pPr algn="ctr"/>
            <a:r>
              <a:rPr lang="en-US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$1.5 Trillion</a:t>
            </a:r>
          </a:p>
        </p:txBody>
      </p:sp>
      <p:pic>
        <p:nvPicPr>
          <p:cNvPr id="1044" name="Picture 20">
            <a:extLst>
              <a:ext uri="{FF2B5EF4-FFF2-40B4-BE49-F238E27FC236}">
                <a16:creationId xmlns:a16="http://schemas.microsoft.com/office/drawing/2014/main" id="{18D7A451-8834-AAB7-06AA-1D0F3EFEE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456" y="1932800"/>
            <a:ext cx="456858" cy="57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TextBox 1042">
            <a:extLst>
              <a:ext uri="{FF2B5EF4-FFF2-40B4-BE49-F238E27FC236}">
                <a16:creationId xmlns:a16="http://schemas.microsoft.com/office/drawing/2014/main" id="{03D6E5B7-8817-010D-BE95-1A5C8B0231ED}"/>
              </a:ext>
            </a:extLst>
          </p:cNvPr>
          <p:cNvSpPr txBox="1"/>
          <p:nvPr/>
        </p:nvSpPr>
        <p:spPr>
          <a:xfrm>
            <a:off x="3605179" y="1728599"/>
            <a:ext cx="2691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Detroit Three:</a:t>
            </a:r>
          </a:p>
          <a:p>
            <a:pPr algn="ctr"/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$44 Billion</a:t>
            </a:r>
          </a:p>
        </p:txBody>
      </p:sp>
      <p:sp>
        <p:nvSpPr>
          <p:cNvPr id="1047" name="TextBox 1046">
            <a:extLst>
              <a:ext uri="{FF2B5EF4-FFF2-40B4-BE49-F238E27FC236}">
                <a16:creationId xmlns:a16="http://schemas.microsoft.com/office/drawing/2014/main" id="{8B0E4264-7AE8-BC7B-37D8-85182F70DFA5}"/>
              </a:ext>
            </a:extLst>
          </p:cNvPr>
          <p:cNvSpPr txBox="1"/>
          <p:nvPr/>
        </p:nvSpPr>
        <p:spPr>
          <a:xfrm>
            <a:off x="630079" y="3364535"/>
            <a:ext cx="5327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 Everyone’s Chasing Tesla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E17C61A-826A-6ECB-8738-CCE23AD9B3A3}"/>
              </a:ext>
            </a:extLst>
          </p:cNvPr>
          <p:cNvGrpSpPr/>
          <p:nvPr/>
        </p:nvGrpSpPr>
        <p:grpSpPr>
          <a:xfrm flipV="1">
            <a:off x="737929" y="4445206"/>
            <a:ext cx="680384" cy="494249"/>
            <a:chOff x="3627044" y="2113613"/>
            <a:chExt cx="1049310" cy="61907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FAE1EC4-6ABE-B830-42EC-71CA9ED631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9273" y="2113613"/>
              <a:ext cx="63708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CEE65EB-1C04-6929-B2FB-6F929FB061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7443" y="2251022"/>
              <a:ext cx="67676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64F2C35-981F-8C11-1282-EA5430F9F6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2551" y="2373443"/>
              <a:ext cx="71895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ACCEDDD-435D-7FCC-D820-87299B934557}"/>
                </a:ext>
              </a:extLst>
            </p:cNvPr>
            <p:cNvCxnSpPr/>
            <p:nvPr/>
          </p:nvCxnSpPr>
          <p:spPr>
            <a:xfrm flipH="1">
              <a:off x="3627044" y="2497651"/>
              <a:ext cx="824459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429AD8B-05C1-593B-3A86-F69E3C8560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2551" y="2621983"/>
              <a:ext cx="673658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3D37F1B-BF2A-1909-3308-03F1E4E085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7443" y="2732687"/>
              <a:ext cx="5087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9017B8D2-1F63-39FB-ED17-7E5CCE919E7D}"/>
              </a:ext>
            </a:extLst>
          </p:cNvPr>
          <p:cNvSpPr txBox="1"/>
          <p:nvPr/>
        </p:nvSpPr>
        <p:spPr>
          <a:xfrm>
            <a:off x="1276662" y="947740"/>
            <a:ext cx="4288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Wall Street Decreed It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57CE150-F8FC-5E08-F967-A12499C8A61E}"/>
              </a:ext>
            </a:extLst>
          </p:cNvPr>
          <p:cNvSpPr txBox="1"/>
          <p:nvPr/>
        </p:nvSpPr>
        <p:spPr>
          <a:xfrm>
            <a:off x="6220716" y="947739"/>
            <a:ext cx="5839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Spending Money to Win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5949E7F-901F-28D2-9A56-CCEB8092E9A5}"/>
              </a:ext>
            </a:extLst>
          </p:cNvPr>
          <p:cNvSpPr txBox="1"/>
          <p:nvPr/>
        </p:nvSpPr>
        <p:spPr>
          <a:xfrm>
            <a:off x="5103362" y="4882891"/>
            <a:ext cx="6714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“Everybody wants to be </a:t>
            </a:r>
            <a:br>
              <a:rPr lang="en-US" sz="3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first to be second.” 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Anon.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03C7DCC7-FF9F-54B1-31ED-16BB4D40F9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5016" y="1509788"/>
            <a:ext cx="4491403" cy="3222227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0E10F429-ED83-5B4B-653F-3D82DB389170}"/>
              </a:ext>
            </a:extLst>
          </p:cNvPr>
          <p:cNvGrpSpPr/>
          <p:nvPr/>
        </p:nvGrpSpPr>
        <p:grpSpPr>
          <a:xfrm>
            <a:off x="352864" y="6393824"/>
            <a:ext cx="11742317" cy="333489"/>
            <a:chOff x="355005" y="6509540"/>
            <a:chExt cx="11742317" cy="333489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774B4F7-A27C-E4D4-2F45-5279CBDF979D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8DA6399-7B02-D02C-F7EA-61270695F450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11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4718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134CA-FA4F-6129-C7B4-DC0BA79AC3A7}"/>
              </a:ext>
            </a:extLst>
          </p:cNvPr>
          <p:cNvSpPr txBox="1">
            <a:spLocks/>
          </p:cNvSpPr>
          <p:nvPr/>
        </p:nvSpPr>
        <p:spPr>
          <a:xfrm>
            <a:off x="0" y="184659"/>
            <a:ext cx="12192000" cy="105337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Third-Generation Vehicle Advantages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E8694C-9E39-C30C-3DB2-291DA5FF7B64}"/>
              </a:ext>
            </a:extLst>
          </p:cNvPr>
          <p:cNvSpPr txBox="1"/>
          <p:nvPr/>
        </p:nvSpPr>
        <p:spPr>
          <a:xfrm>
            <a:off x="352864" y="993540"/>
            <a:ext cx="3851238" cy="4852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Automakers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Easier to Build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Fewer parts</a:t>
            </a:r>
          </a:p>
          <a:p>
            <a:pPr marL="457200" indent="-4572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Platform-based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Easier to Market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Lower cost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Better styling</a:t>
            </a:r>
          </a:p>
          <a:p>
            <a:pPr marL="457200" indent="-4572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“Software defined”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A59CA7-30B9-A2B5-EB5D-04F26A8A80F1}"/>
              </a:ext>
            </a:extLst>
          </p:cNvPr>
          <p:cNvSpPr txBox="1"/>
          <p:nvPr/>
        </p:nvSpPr>
        <p:spPr>
          <a:xfrm>
            <a:off x="4517530" y="952742"/>
            <a:ext cx="3851238" cy="523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Consumers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Artificial Intelligence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Total Connectivity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Autonomous Driving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 Power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Superb Handling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 Maintenance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Cabin Conditioning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47604F-3305-3372-FFD7-6328F5CA5543}"/>
              </a:ext>
            </a:extLst>
          </p:cNvPr>
          <p:cNvSpPr txBox="1"/>
          <p:nvPr/>
        </p:nvSpPr>
        <p:spPr>
          <a:xfrm>
            <a:off x="8682196" y="993541"/>
            <a:ext cx="3103582" cy="4852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Society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Improved Safety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Passengers</a:t>
            </a:r>
          </a:p>
          <a:p>
            <a:pPr marL="457200" indent="-4572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Pedestrians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 Pollution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Smog-forming pollutants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7509B16-72D7-3381-985A-A8EEBB541E8C}"/>
              </a:ext>
            </a:extLst>
          </p:cNvPr>
          <p:cNvGrpSpPr/>
          <p:nvPr/>
        </p:nvGrpSpPr>
        <p:grpSpPr>
          <a:xfrm>
            <a:off x="352864" y="6393824"/>
            <a:ext cx="11742317" cy="333489"/>
            <a:chOff x="355005" y="6509540"/>
            <a:chExt cx="11742317" cy="333489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FCB961A-3A93-63DF-B7A6-2836A2F5BEA4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A6634AA-A7BF-9421-DCAE-6EC8A0C017B7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4074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4CB4C1F-1475-9812-C566-5ED38081D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64" y="1719766"/>
            <a:ext cx="5743136" cy="379975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3FE19A3-D56F-6CB2-B647-CFCFC856F5E8}"/>
              </a:ext>
            </a:extLst>
          </p:cNvPr>
          <p:cNvSpPr txBox="1"/>
          <p:nvPr/>
        </p:nvSpPr>
        <p:spPr>
          <a:xfrm>
            <a:off x="401202" y="98080"/>
            <a:ext cx="114657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Good News for the Climate: EPA is Wrong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22724FA-2CB5-81A9-3A93-12C7A8A8DB46}"/>
              </a:ext>
            </a:extLst>
          </p:cNvPr>
          <p:cNvSpPr txBox="1"/>
          <p:nvPr/>
        </p:nvSpPr>
        <p:spPr>
          <a:xfrm>
            <a:off x="6096000" y="927520"/>
            <a:ext cx="6057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Market Drives CO</a:t>
            </a:r>
            <a:r>
              <a:rPr lang="en-US" sz="3200" baseline="-250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Emissions Down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5921C0F-8E86-1B79-5A9F-BA840977BDBE}"/>
              </a:ext>
            </a:extLst>
          </p:cNvPr>
          <p:cNvSpPr txBox="1"/>
          <p:nvPr/>
        </p:nvSpPr>
        <p:spPr>
          <a:xfrm>
            <a:off x="578596" y="924686"/>
            <a:ext cx="55555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EPA: Carmakers Build to Rules</a:t>
            </a:r>
          </a:p>
          <a:p>
            <a:pPr algn="ctr"/>
            <a:endParaRPr lang="en-US" sz="3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1F4141-4961-3290-B723-AC89B3C3AB2B}"/>
              </a:ext>
            </a:extLst>
          </p:cNvPr>
          <p:cNvGrpSpPr/>
          <p:nvPr/>
        </p:nvGrpSpPr>
        <p:grpSpPr>
          <a:xfrm>
            <a:off x="352864" y="6393824"/>
            <a:ext cx="11742317" cy="333489"/>
            <a:chOff x="355005" y="6509540"/>
            <a:chExt cx="11742317" cy="33348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ECF592B-2753-C443-7121-C7D441968CF5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9B5A68A-962A-1E9F-9811-4128B3CEF550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13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8538454-D454-D89A-8507-0A293398DEFB}"/>
              </a:ext>
            </a:extLst>
          </p:cNvPr>
          <p:cNvSpPr txBox="1"/>
          <p:nvPr/>
        </p:nvSpPr>
        <p:spPr>
          <a:xfrm>
            <a:off x="0" y="5544907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3rd Gen Vehicles and Constant Ethanol, 2050 Becomes 1962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104EEA-B92F-E97B-600C-98E5821C0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710" y="1537684"/>
            <a:ext cx="4658061" cy="410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2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977BBA55-29C5-C8AD-415D-5B3C31F78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995" y="429575"/>
            <a:ext cx="1936376" cy="104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1482634-5D7F-0A43-3CFE-050F86B03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754" y="316962"/>
            <a:ext cx="2545717" cy="116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6C3D65-EEBD-2681-22AA-C4E5D4EF8DF9}"/>
              </a:ext>
            </a:extLst>
          </p:cNvPr>
          <p:cNvSpPr txBox="1"/>
          <p:nvPr/>
        </p:nvSpPr>
        <p:spPr>
          <a:xfrm>
            <a:off x="0" y="553675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“Where we’re going, we don’t need roads.” 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Doc Brown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25AC7DB-9A77-DAB2-0C68-F9A708402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191" y="1999233"/>
            <a:ext cx="2075941" cy="138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5F61C7AB-0C23-D4A4-F479-83C9BB16A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099" y="2055646"/>
            <a:ext cx="2491183" cy="140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3607A-33FC-048A-3FC0-B4FBC1079923}"/>
              </a:ext>
            </a:extLst>
          </p:cNvPr>
          <p:cNvSpPr txBox="1"/>
          <p:nvPr/>
        </p:nvSpPr>
        <p:spPr>
          <a:xfrm>
            <a:off x="3465603" y="1793398"/>
            <a:ext cx="149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Mary Barra</a:t>
            </a:r>
          </a:p>
          <a:p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15CF26-B794-192B-7CA5-5E362330F154}"/>
              </a:ext>
            </a:extLst>
          </p:cNvPr>
          <p:cNvSpPr txBox="1"/>
          <p:nvPr/>
        </p:nvSpPr>
        <p:spPr>
          <a:xfrm>
            <a:off x="919223" y="3581500"/>
            <a:ext cx="4389120" cy="1744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Appointed in 2014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First Woman Auto CEO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Graduated GMI in 1985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95F510-9752-F56E-0458-49C7F867A8E7}"/>
              </a:ext>
            </a:extLst>
          </p:cNvPr>
          <p:cNvSpPr txBox="1"/>
          <p:nvPr/>
        </p:nvSpPr>
        <p:spPr>
          <a:xfrm>
            <a:off x="5736854" y="3581500"/>
            <a:ext cx="5798374" cy="1744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Appointed in 2019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Son of Llyod Reuss, President </a:t>
            </a:r>
            <a:b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and EV Advocate, 1990 - 92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7963CC-4E55-6068-95CA-A97DB813ED74}"/>
              </a:ext>
            </a:extLst>
          </p:cNvPr>
          <p:cNvSpPr txBox="1"/>
          <p:nvPr/>
        </p:nvSpPr>
        <p:spPr>
          <a:xfrm>
            <a:off x="8691754" y="1879206"/>
            <a:ext cx="20733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Mark</a:t>
            </a:r>
          </a:p>
          <a:p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Reuss</a:t>
            </a:r>
          </a:p>
          <a:p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President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6C1B3-2D3E-BB07-DCD4-6173A5CB235A}"/>
              </a:ext>
            </a:extLst>
          </p:cNvPr>
          <p:cNvSpPr txBox="1"/>
          <p:nvPr/>
        </p:nvSpPr>
        <p:spPr>
          <a:xfrm>
            <a:off x="306317" y="119049"/>
            <a:ext cx="64981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Carmakers Stick With Third Generation Vehicles?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7C062AD-C174-B57E-ADCD-BB2DC1C71431}"/>
              </a:ext>
            </a:extLst>
          </p:cNvPr>
          <p:cNvGrpSpPr/>
          <p:nvPr/>
        </p:nvGrpSpPr>
        <p:grpSpPr>
          <a:xfrm>
            <a:off x="352864" y="6393824"/>
            <a:ext cx="11742317" cy="333489"/>
            <a:chOff x="355005" y="6509540"/>
            <a:chExt cx="11742317" cy="33348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61B0F4D-D532-91C4-48B7-4585FA31B5DB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FE30E15-FAAC-1085-CF83-4628430F40C7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1962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" name="TextBox 2047">
            <a:extLst>
              <a:ext uri="{FF2B5EF4-FFF2-40B4-BE49-F238E27FC236}">
                <a16:creationId xmlns:a16="http://schemas.microsoft.com/office/drawing/2014/main" id="{2DAF4082-7E29-29BA-753E-07714D45DCC1}"/>
              </a:ext>
            </a:extLst>
          </p:cNvPr>
          <p:cNvSpPr txBox="1"/>
          <p:nvPr/>
        </p:nvSpPr>
        <p:spPr>
          <a:xfrm>
            <a:off x="2868053" y="3704035"/>
            <a:ext cx="6532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Look Up “89 GM Global Warming Conference” on U-Tube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CC2B7D-3291-E200-0936-09EC86DE2626}"/>
              </a:ext>
            </a:extLst>
          </p:cNvPr>
          <p:cNvSpPr txBox="1">
            <a:spLocks/>
          </p:cNvSpPr>
          <p:nvPr/>
        </p:nvSpPr>
        <p:spPr>
          <a:xfrm>
            <a:off x="1955945" y="535628"/>
            <a:ext cx="8803341" cy="105337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Contact Information</a:t>
            </a:r>
          </a:p>
          <a:p>
            <a:pPr algn="ctr"/>
            <a:endParaRPr lang="en-US" sz="4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Phone: (586) 668-5861</a:t>
            </a:r>
          </a:p>
          <a:p>
            <a:pPr algn="ctr"/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Email: dean@defourgroup.com</a:t>
            </a:r>
            <a:endParaRPr lang="en-US" sz="36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5BC6C47-000B-5B1F-2710-374442BD387D}"/>
              </a:ext>
            </a:extLst>
          </p:cNvPr>
          <p:cNvGrpSpPr/>
          <p:nvPr/>
        </p:nvGrpSpPr>
        <p:grpSpPr>
          <a:xfrm>
            <a:off x="352864" y="6393824"/>
            <a:ext cx="11742317" cy="333489"/>
            <a:chOff x="355005" y="6509540"/>
            <a:chExt cx="11742317" cy="333489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19ABCA65-63B5-FDDE-47C7-9CFE572A963C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E891C1B-2150-0396-5316-982C1E09E951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4817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D9F1509-432A-151D-1D01-A5EAC4AC2962}"/>
              </a:ext>
            </a:extLst>
          </p:cNvPr>
          <p:cNvSpPr txBox="1">
            <a:spLocks/>
          </p:cNvSpPr>
          <p:nvPr/>
        </p:nvSpPr>
        <p:spPr>
          <a:xfrm>
            <a:off x="756119" y="326767"/>
            <a:ext cx="10711533" cy="105337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1888: The Automobile is Born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F5E23D0-CEEE-8EB6-58D8-956AAA7073A5}"/>
              </a:ext>
            </a:extLst>
          </p:cNvPr>
          <p:cNvGrpSpPr/>
          <p:nvPr/>
        </p:nvGrpSpPr>
        <p:grpSpPr>
          <a:xfrm>
            <a:off x="1633861" y="1466207"/>
            <a:ext cx="8924278" cy="3040865"/>
            <a:chOff x="1575687" y="1596595"/>
            <a:chExt cx="8924278" cy="3040865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D3DA2BB6-DD37-C913-8904-6F5648A82F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5687" y="1596595"/>
              <a:ext cx="8924278" cy="3040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C39F0A7-B0B1-2C5E-66F6-3463AA61F364}"/>
                </a:ext>
              </a:extLst>
            </p:cNvPr>
            <p:cNvSpPr txBox="1"/>
            <p:nvPr/>
          </p:nvSpPr>
          <p:spPr>
            <a:xfrm>
              <a:off x="2130121" y="2239865"/>
              <a:ext cx="4055526" cy="175432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3">
                      <a:lumMod val="7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Bertha Benz Visits Her Mother and Changes the World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0EE9842-8911-5D77-E52E-0104100208DE}"/>
              </a:ext>
            </a:extLst>
          </p:cNvPr>
          <p:cNvSpPr txBox="1"/>
          <p:nvPr/>
        </p:nvSpPr>
        <p:spPr>
          <a:xfrm>
            <a:off x="5798371" y="4846586"/>
            <a:ext cx="5669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“Nothing is ever what it first appears to be” 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Anon.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A7C7FD-FCBB-56A2-D7C9-26C38B0DBFFE}"/>
              </a:ext>
            </a:extLst>
          </p:cNvPr>
          <p:cNvGrpSpPr/>
          <p:nvPr/>
        </p:nvGrpSpPr>
        <p:grpSpPr>
          <a:xfrm>
            <a:off x="337481" y="6364488"/>
            <a:ext cx="11593238" cy="333489"/>
            <a:chOff x="355005" y="6509540"/>
            <a:chExt cx="11593238" cy="333489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50228BD-8208-9B4B-1201-D991E68E76DC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C2549E6-E3B5-6C34-B023-FF021316E778}"/>
                </a:ext>
              </a:extLst>
            </p:cNvPr>
            <p:cNvSpPr txBox="1"/>
            <p:nvPr/>
          </p:nvSpPr>
          <p:spPr>
            <a:xfrm>
              <a:off x="355005" y="6566030"/>
              <a:ext cx="115932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0241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752FA-9731-BA97-A6CA-A62BC3DC8600}"/>
              </a:ext>
            </a:extLst>
          </p:cNvPr>
          <p:cNvSpPr txBox="1">
            <a:spLocks/>
          </p:cNvSpPr>
          <p:nvPr/>
        </p:nvSpPr>
        <p:spPr>
          <a:xfrm>
            <a:off x="623648" y="77950"/>
            <a:ext cx="10711533" cy="105337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 Life in the Automotive Industry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7BE27D-BEF6-E4B0-6432-990549324422}"/>
              </a:ext>
            </a:extLst>
          </p:cNvPr>
          <p:cNvSpPr txBox="1"/>
          <p:nvPr/>
        </p:nvSpPr>
        <p:spPr>
          <a:xfrm>
            <a:off x="468002" y="3446922"/>
            <a:ext cx="5452704" cy="2663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Graduates that Led GM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1967-1974: Edward N. Cole</a:t>
            </a:r>
          </a:p>
          <a:p>
            <a:pPr>
              <a:lnSpc>
                <a:spcPct val="114000"/>
              </a:lnSpc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1974 – 1981: Elliot “Pete” Estes</a:t>
            </a:r>
          </a:p>
          <a:p>
            <a:pPr>
              <a:lnSpc>
                <a:spcPct val="114000"/>
              </a:lnSpc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1981 – 1987: F. James McDonald 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1987 – 1992: Robert C. Stempel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AB12D122-1DAD-4510-7DD2-5B0AAFC21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171" y="1688064"/>
            <a:ext cx="1885838" cy="139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EC48348-A95D-1071-EC6B-4021F0B7482D}"/>
              </a:ext>
            </a:extLst>
          </p:cNvPr>
          <p:cNvSpPr txBox="1"/>
          <p:nvPr/>
        </p:nvSpPr>
        <p:spPr>
          <a:xfrm>
            <a:off x="473691" y="864652"/>
            <a:ext cx="4796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General Motors Institute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A4B88E-B1D2-4F67-2FDC-60B1096646EA}"/>
              </a:ext>
            </a:extLst>
          </p:cNvPr>
          <p:cNvSpPr txBox="1"/>
          <p:nvPr/>
        </p:nvSpPr>
        <p:spPr>
          <a:xfrm>
            <a:off x="5901387" y="878542"/>
            <a:ext cx="5680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Environmental Activities Staff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393BE1-70CC-DEC0-B0D1-F32066E09AE5}"/>
              </a:ext>
            </a:extLst>
          </p:cNvPr>
          <p:cNvSpPr txBox="1"/>
          <p:nvPr/>
        </p:nvSpPr>
        <p:spPr>
          <a:xfrm>
            <a:off x="5979414" y="4356082"/>
            <a:ext cx="5744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“Get the automobile out of the air pollution problem.”</a:t>
            </a:r>
          </a:p>
          <a:p>
            <a:pPr algn="r"/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 Cole, 1970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5E34A1C-925A-8CA0-3906-79A9B0040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009" y="1688064"/>
            <a:ext cx="2024241" cy="139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96B41AB5-7C49-279C-FDD2-1A7B761F1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250" y="1688063"/>
            <a:ext cx="2084598" cy="139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57EF1F-68DD-0D7C-7082-6FA8FCFA6AF5}"/>
              </a:ext>
            </a:extLst>
          </p:cNvPr>
          <p:cNvSpPr txBox="1"/>
          <p:nvPr/>
        </p:nvSpPr>
        <p:spPr>
          <a:xfrm>
            <a:off x="5869264" y="3093556"/>
            <a:ext cx="55875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Detroit	 LA 1955       LA Today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D9307AB-C9A7-C207-3FF4-943E3A12DE59}"/>
              </a:ext>
            </a:extLst>
          </p:cNvPr>
          <p:cNvGrpSpPr/>
          <p:nvPr/>
        </p:nvGrpSpPr>
        <p:grpSpPr>
          <a:xfrm>
            <a:off x="355005" y="6446561"/>
            <a:ext cx="11742317" cy="333489"/>
            <a:chOff x="355005" y="6509540"/>
            <a:chExt cx="11742317" cy="333489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244CEE6-B1E7-5BBC-4771-0AB0007691C4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26DC352-1638-DFA6-2206-76EF9BDBCC60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3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8A12ADF7-EF77-0982-85F9-39D9256C93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4506" y="1666637"/>
            <a:ext cx="3426851" cy="162463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63AC3C7-962E-F793-F4C5-A0A10EB52F5B}"/>
              </a:ext>
            </a:extLst>
          </p:cNvPr>
          <p:cNvCxnSpPr>
            <a:cxnSpLocks/>
            <a:stCxn id="8" idx="3"/>
          </p:cNvCxnSpPr>
          <p:nvPr/>
        </p:nvCxnSpPr>
        <p:spPr>
          <a:xfrm flipH="1">
            <a:off x="541113" y="2478952"/>
            <a:ext cx="4460244" cy="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F137D0D-4E43-5296-D969-85B62EBD5262}"/>
              </a:ext>
            </a:extLst>
          </p:cNvPr>
          <p:cNvSpPr txBox="1"/>
          <p:nvPr/>
        </p:nvSpPr>
        <p:spPr>
          <a:xfrm>
            <a:off x="355005" y="1795707"/>
            <a:ext cx="1290738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School</a:t>
            </a:r>
          </a:p>
          <a:p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</a:t>
            </a:r>
          </a:p>
        </p:txBody>
      </p:sp>
    </p:spTree>
    <p:extLst>
      <p:ext uri="{BB962C8B-B14F-4D97-AF65-F5344CB8AC3E}">
        <p14:creationId xmlns:p14="http://schemas.microsoft.com/office/powerpoint/2010/main" val="2888169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91431-7281-30FC-3771-435D2B6D8039}"/>
              </a:ext>
            </a:extLst>
          </p:cNvPr>
          <p:cNvSpPr txBox="1">
            <a:spLocks/>
          </p:cNvSpPr>
          <p:nvPr/>
        </p:nvSpPr>
        <p:spPr>
          <a:xfrm>
            <a:off x="1272409" y="208764"/>
            <a:ext cx="10590995" cy="105337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1989 GM Conference  on Global Warming</a:t>
            </a:r>
            <a:endParaRPr lang="en-US" dirty="0"/>
          </a:p>
        </p:txBody>
      </p:sp>
      <p:pic>
        <p:nvPicPr>
          <p:cNvPr id="24" name="Picture 23" descr="A logo on a black surface&#10;&#10;AI-generated content may be incorrect.">
            <a:extLst>
              <a:ext uri="{FF2B5EF4-FFF2-40B4-BE49-F238E27FC236}">
                <a16:creationId xmlns:a16="http://schemas.microsoft.com/office/drawing/2014/main" id="{F9F86959-B932-3320-447B-A417441E9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" y="208764"/>
            <a:ext cx="851195" cy="802135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059AE07A-7045-5C5F-7E3E-6E0B230C882C}"/>
              </a:ext>
            </a:extLst>
          </p:cNvPr>
          <p:cNvSpPr txBox="1"/>
          <p:nvPr/>
        </p:nvSpPr>
        <p:spPr>
          <a:xfrm>
            <a:off x="690880" y="1010899"/>
            <a:ext cx="6308510" cy="3245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Major Conclusions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Climate a Major Threat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Caused by Fossil Fuel Use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Global Petroleum Phase-Out Required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4CAE59-EF66-4ED4-800A-8DC07F073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1220" y="1765281"/>
            <a:ext cx="4460091" cy="3100626"/>
          </a:xfrm>
          <a:prstGeom prst="rect">
            <a:avLst/>
          </a:prstGeom>
        </p:spPr>
      </p:pic>
      <p:sp>
        <p:nvSpPr>
          <p:cNvPr id="2049" name="TextBox 2048">
            <a:extLst>
              <a:ext uri="{FF2B5EF4-FFF2-40B4-BE49-F238E27FC236}">
                <a16:creationId xmlns:a16="http://schemas.microsoft.com/office/drawing/2014/main" id="{6879E2D9-EC56-1B98-511F-072284DBB468}"/>
              </a:ext>
            </a:extLst>
          </p:cNvPr>
          <p:cNvSpPr txBox="1"/>
          <p:nvPr/>
        </p:nvSpPr>
        <p:spPr>
          <a:xfrm>
            <a:off x="328596" y="4656772"/>
            <a:ext cx="114241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furnaces of the world ... add about 7,000,000,000 tons of carbon dioxide to the atmosphere yearly. This tends to ... raise its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temperature. The effect may be considerable in a few centuries.”  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Popular Mechanics, March 1912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3E591D4-36C1-2E3A-BB6B-8E02888F6800}"/>
              </a:ext>
            </a:extLst>
          </p:cNvPr>
          <p:cNvGrpSpPr/>
          <p:nvPr/>
        </p:nvGrpSpPr>
        <p:grpSpPr>
          <a:xfrm>
            <a:off x="355005" y="6482491"/>
            <a:ext cx="11742317" cy="333489"/>
            <a:chOff x="355005" y="6509540"/>
            <a:chExt cx="11742317" cy="333489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84886098-5224-C7EA-5C77-8E1D94C81B12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78FE214-B010-71CA-C76E-C2087E036A3A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4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7C40A98-C750-0414-C5A5-EEC9BB43AE43}"/>
              </a:ext>
            </a:extLst>
          </p:cNvPr>
          <p:cNvSpPr txBox="1"/>
          <p:nvPr/>
        </p:nvSpPr>
        <p:spPr>
          <a:xfrm>
            <a:off x="7211220" y="946415"/>
            <a:ext cx="4789160" cy="68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</a:t>
            </a:r>
            <a:r>
              <a:rPr lang="en-US" sz="3600" baseline="-250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Primary Metric</a:t>
            </a:r>
          </a:p>
        </p:txBody>
      </p:sp>
    </p:spTree>
    <p:extLst>
      <p:ext uri="{BB962C8B-B14F-4D97-AF65-F5344CB8AC3E}">
        <p14:creationId xmlns:p14="http://schemas.microsoft.com/office/powerpoint/2010/main" val="369803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562F0-4A1A-B0C9-1F6C-22B0DD1EACA0}"/>
              </a:ext>
            </a:extLst>
          </p:cNvPr>
          <p:cNvSpPr txBox="1">
            <a:spLocks/>
          </p:cNvSpPr>
          <p:nvPr/>
        </p:nvSpPr>
        <p:spPr>
          <a:xfrm>
            <a:off x="800502" y="239830"/>
            <a:ext cx="10590995" cy="105337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Happened Next?</a:t>
            </a:r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1AACB7A-3BC6-36C9-8D6C-0DD5833A4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7451" y="906177"/>
            <a:ext cx="1607132" cy="160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02C5D8-FCDB-43AE-D71A-CE773B9E48B2}"/>
              </a:ext>
            </a:extLst>
          </p:cNvPr>
          <p:cNvSpPr txBox="1"/>
          <p:nvPr/>
        </p:nvSpPr>
        <p:spPr>
          <a:xfrm>
            <a:off x="3457370" y="5023596"/>
            <a:ext cx="83638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“Since the 1920’s, no top GM executives have been demoted so abruptly” 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CF0A97-CFF5-8A42-FDFC-97D016E09A92}"/>
              </a:ext>
            </a:extLst>
          </p:cNvPr>
          <p:cNvSpPr txBox="1"/>
          <p:nvPr/>
        </p:nvSpPr>
        <p:spPr>
          <a:xfrm>
            <a:off x="450388" y="906177"/>
            <a:ext cx="5483461" cy="4037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600"/>
              </a:spcAft>
            </a:pP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Progress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Boosted Engine Efficiency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Developed EV-1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Partnered With Environmental </a:t>
            </a:r>
            <a:b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Defense Fund (EDF)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Started Discussions in D.C.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8467F7-6641-E066-9196-8F3981198F63}"/>
              </a:ext>
            </a:extLst>
          </p:cNvPr>
          <p:cNvSpPr txBox="1"/>
          <p:nvPr/>
        </p:nvSpPr>
        <p:spPr>
          <a:xfrm>
            <a:off x="5900766" y="906177"/>
            <a:ext cx="6030335" cy="3856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1992: When it All Ended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Forced Out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CEO Robert Stempel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President Lloyd Reuss, EV champion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VP’s that supported climate action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90% of staff working on climate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Gutted: GM Research Laboratories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C4B543A-5E8B-895A-2395-0BF278B3B22D}"/>
              </a:ext>
            </a:extLst>
          </p:cNvPr>
          <p:cNvGrpSpPr/>
          <p:nvPr/>
        </p:nvGrpSpPr>
        <p:grpSpPr>
          <a:xfrm>
            <a:off x="356710" y="6470008"/>
            <a:ext cx="11742317" cy="333489"/>
            <a:chOff x="355005" y="6509540"/>
            <a:chExt cx="11742317" cy="333489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2887777-07CE-50FF-1CC1-1F309668B2CE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B63E0C0-AEF7-E33C-19BF-56B36604737C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1254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FBB75-166F-6110-626F-82FC584F43C6}"/>
              </a:ext>
            </a:extLst>
          </p:cNvPr>
          <p:cNvSpPr txBox="1">
            <a:spLocks/>
          </p:cNvSpPr>
          <p:nvPr/>
        </p:nvSpPr>
        <p:spPr>
          <a:xfrm>
            <a:off x="868037" y="141191"/>
            <a:ext cx="10590995" cy="105337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Ethanol: One Post-1992 Success Story</a:t>
            </a:r>
            <a:endParaRPr lang="en-US" dirty="0"/>
          </a:p>
        </p:txBody>
      </p:sp>
      <p:sp>
        <p:nvSpPr>
          <p:cNvPr id="136" name="Rectangle 104">
            <a:extLst>
              <a:ext uri="{FF2B5EF4-FFF2-40B4-BE49-F238E27FC236}">
                <a16:creationId xmlns:a16="http://schemas.microsoft.com/office/drawing/2014/main" id="{065971DF-55F9-B750-B451-9607BAA34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8113" y="1013598"/>
            <a:ext cx="430245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Displaces the Fossil Fuel in Gasoline</a:t>
            </a:r>
          </a:p>
        </p:txBody>
      </p:sp>
      <p:sp>
        <p:nvSpPr>
          <p:cNvPr id="137" name="Rectangle 104">
            <a:extLst>
              <a:ext uri="{FF2B5EF4-FFF2-40B4-BE49-F238E27FC236}">
                <a16:creationId xmlns:a16="http://schemas.microsoft.com/office/drawing/2014/main" id="{CA7393B7-DD80-1EB8-4C30-D00526FB2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5117" y="1015592"/>
            <a:ext cx="4829938" cy="232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Ethanol Costs Less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lang="en-US" alt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 Gasoline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1982: $2.09 more </a:t>
            </a:r>
            <a:r>
              <a:rPr lang="en-US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gallon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2024: $0.99 less per gallon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FD54B39-5156-F424-6904-F34CA76371DB}"/>
              </a:ext>
            </a:extLst>
          </p:cNvPr>
          <p:cNvGrpSpPr/>
          <p:nvPr/>
        </p:nvGrpSpPr>
        <p:grpSpPr>
          <a:xfrm>
            <a:off x="200328" y="2400300"/>
            <a:ext cx="6355494" cy="3931618"/>
            <a:chOff x="525346" y="5514251"/>
            <a:chExt cx="6355494" cy="3931618"/>
          </a:xfrm>
        </p:grpSpPr>
        <p:sp>
          <p:nvSpPr>
            <p:cNvPr id="4" name="Freeform 29">
              <a:extLst>
                <a:ext uri="{FF2B5EF4-FFF2-40B4-BE49-F238E27FC236}">
                  <a16:creationId xmlns:a16="http://schemas.microsoft.com/office/drawing/2014/main" id="{AF454B33-ADFB-1DCA-B2B9-4EE7165DF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966" y="6586109"/>
              <a:ext cx="2547938" cy="1039813"/>
            </a:xfrm>
            <a:custGeom>
              <a:avLst/>
              <a:gdLst>
                <a:gd name="T0" fmla="*/ 25 w 1605"/>
                <a:gd name="T1" fmla="*/ 641 h 655"/>
                <a:gd name="T2" fmla="*/ 74 w 1605"/>
                <a:gd name="T3" fmla="*/ 613 h 655"/>
                <a:gd name="T4" fmla="*/ 124 w 1605"/>
                <a:gd name="T5" fmla="*/ 588 h 655"/>
                <a:gd name="T6" fmla="*/ 173 w 1605"/>
                <a:gd name="T7" fmla="*/ 539 h 655"/>
                <a:gd name="T8" fmla="*/ 222 w 1605"/>
                <a:gd name="T9" fmla="*/ 483 h 655"/>
                <a:gd name="T10" fmla="*/ 272 w 1605"/>
                <a:gd name="T11" fmla="*/ 419 h 655"/>
                <a:gd name="T12" fmla="*/ 321 w 1605"/>
                <a:gd name="T13" fmla="*/ 346 h 655"/>
                <a:gd name="T14" fmla="*/ 371 w 1605"/>
                <a:gd name="T15" fmla="*/ 326 h 655"/>
                <a:gd name="T16" fmla="*/ 420 w 1605"/>
                <a:gd name="T17" fmla="*/ 272 h 655"/>
                <a:gd name="T18" fmla="*/ 469 w 1605"/>
                <a:gd name="T19" fmla="*/ 219 h 655"/>
                <a:gd name="T20" fmla="*/ 519 w 1605"/>
                <a:gd name="T21" fmla="*/ 321 h 655"/>
                <a:gd name="T22" fmla="*/ 568 w 1605"/>
                <a:gd name="T23" fmla="*/ 326 h 655"/>
                <a:gd name="T24" fmla="*/ 618 w 1605"/>
                <a:gd name="T25" fmla="*/ 307 h 655"/>
                <a:gd name="T26" fmla="*/ 667 w 1605"/>
                <a:gd name="T27" fmla="*/ 265 h 655"/>
                <a:gd name="T28" fmla="*/ 716 w 1605"/>
                <a:gd name="T29" fmla="*/ 228 h 655"/>
                <a:gd name="T30" fmla="*/ 766 w 1605"/>
                <a:gd name="T31" fmla="*/ 241 h 655"/>
                <a:gd name="T32" fmla="*/ 815 w 1605"/>
                <a:gd name="T33" fmla="*/ 236 h 655"/>
                <a:gd name="T34" fmla="*/ 865 w 1605"/>
                <a:gd name="T35" fmla="*/ 196 h 655"/>
                <a:gd name="T36" fmla="*/ 914 w 1605"/>
                <a:gd name="T37" fmla="*/ 160 h 655"/>
                <a:gd name="T38" fmla="*/ 963 w 1605"/>
                <a:gd name="T39" fmla="*/ 115 h 655"/>
                <a:gd name="T40" fmla="*/ 1013 w 1605"/>
                <a:gd name="T41" fmla="*/ 89 h 655"/>
                <a:gd name="T42" fmla="*/ 1062 w 1605"/>
                <a:gd name="T43" fmla="*/ 49 h 655"/>
                <a:gd name="T44" fmla="*/ 1111 w 1605"/>
                <a:gd name="T45" fmla="*/ 21 h 655"/>
                <a:gd name="T46" fmla="*/ 1161 w 1605"/>
                <a:gd name="T47" fmla="*/ 5 h 655"/>
                <a:gd name="T48" fmla="*/ 1210 w 1605"/>
                <a:gd name="T49" fmla="*/ 52 h 655"/>
                <a:gd name="T50" fmla="*/ 1259 w 1605"/>
                <a:gd name="T51" fmla="*/ 131 h 655"/>
                <a:gd name="T52" fmla="*/ 1309 w 1605"/>
                <a:gd name="T53" fmla="*/ 168 h 655"/>
                <a:gd name="T54" fmla="*/ 1358 w 1605"/>
                <a:gd name="T55" fmla="*/ 148 h 655"/>
                <a:gd name="T56" fmla="*/ 1408 w 1605"/>
                <a:gd name="T57" fmla="*/ 108 h 655"/>
                <a:gd name="T58" fmla="*/ 1457 w 1605"/>
                <a:gd name="T59" fmla="*/ 112 h 655"/>
                <a:gd name="T60" fmla="*/ 1506 w 1605"/>
                <a:gd name="T61" fmla="*/ 252 h 655"/>
                <a:gd name="T62" fmla="*/ 1556 w 1605"/>
                <a:gd name="T63" fmla="*/ 172 h 655"/>
                <a:gd name="T64" fmla="*/ 1605 w 1605"/>
                <a:gd name="T65" fmla="*/ 142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5" h="655">
                  <a:moveTo>
                    <a:pt x="0" y="655"/>
                  </a:moveTo>
                  <a:cubicBezTo>
                    <a:pt x="9" y="650"/>
                    <a:pt x="17" y="645"/>
                    <a:pt x="25" y="641"/>
                  </a:cubicBezTo>
                  <a:cubicBezTo>
                    <a:pt x="33" y="638"/>
                    <a:pt x="41" y="637"/>
                    <a:pt x="50" y="632"/>
                  </a:cubicBezTo>
                  <a:cubicBezTo>
                    <a:pt x="58" y="628"/>
                    <a:pt x="66" y="619"/>
                    <a:pt x="74" y="613"/>
                  </a:cubicBezTo>
                  <a:cubicBezTo>
                    <a:pt x="83" y="607"/>
                    <a:pt x="91" y="601"/>
                    <a:pt x="99" y="597"/>
                  </a:cubicBezTo>
                  <a:cubicBezTo>
                    <a:pt x="107" y="593"/>
                    <a:pt x="116" y="593"/>
                    <a:pt x="124" y="588"/>
                  </a:cubicBezTo>
                  <a:cubicBezTo>
                    <a:pt x="132" y="583"/>
                    <a:pt x="140" y="573"/>
                    <a:pt x="148" y="565"/>
                  </a:cubicBezTo>
                  <a:cubicBezTo>
                    <a:pt x="157" y="557"/>
                    <a:pt x="165" y="546"/>
                    <a:pt x="173" y="539"/>
                  </a:cubicBezTo>
                  <a:cubicBezTo>
                    <a:pt x="181" y="531"/>
                    <a:pt x="190" y="529"/>
                    <a:pt x="198" y="520"/>
                  </a:cubicBezTo>
                  <a:cubicBezTo>
                    <a:pt x="206" y="511"/>
                    <a:pt x="214" y="494"/>
                    <a:pt x="222" y="483"/>
                  </a:cubicBezTo>
                  <a:cubicBezTo>
                    <a:pt x="231" y="471"/>
                    <a:pt x="239" y="461"/>
                    <a:pt x="247" y="450"/>
                  </a:cubicBezTo>
                  <a:cubicBezTo>
                    <a:pt x="255" y="440"/>
                    <a:pt x="264" y="429"/>
                    <a:pt x="272" y="419"/>
                  </a:cubicBezTo>
                  <a:cubicBezTo>
                    <a:pt x="280" y="409"/>
                    <a:pt x="288" y="403"/>
                    <a:pt x="297" y="390"/>
                  </a:cubicBezTo>
                  <a:cubicBezTo>
                    <a:pt x="305" y="378"/>
                    <a:pt x="313" y="360"/>
                    <a:pt x="321" y="346"/>
                  </a:cubicBezTo>
                  <a:cubicBezTo>
                    <a:pt x="330" y="333"/>
                    <a:pt x="338" y="313"/>
                    <a:pt x="346" y="309"/>
                  </a:cubicBezTo>
                  <a:cubicBezTo>
                    <a:pt x="354" y="306"/>
                    <a:pt x="362" y="326"/>
                    <a:pt x="371" y="326"/>
                  </a:cubicBezTo>
                  <a:cubicBezTo>
                    <a:pt x="379" y="326"/>
                    <a:pt x="387" y="318"/>
                    <a:pt x="395" y="309"/>
                  </a:cubicBezTo>
                  <a:cubicBezTo>
                    <a:pt x="404" y="300"/>
                    <a:pt x="412" y="282"/>
                    <a:pt x="420" y="272"/>
                  </a:cubicBezTo>
                  <a:cubicBezTo>
                    <a:pt x="428" y="262"/>
                    <a:pt x="437" y="257"/>
                    <a:pt x="445" y="248"/>
                  </a:cubicBezTo>
                  <a:cubicBezTo>
                    <a:pt x="453" y="239"/>
                    <a:pt x="461" y="216"/>
                    <a:pt x="469" y="219"/>
                  </a:cubicBezTo>
                  <a:cubicBezTo>
                    <a:pt x="478" y="222"/>
                    <a:pt x="486" y="248"/>
                    <a:pt x="494" y="265"/>
                  </a:cubicBezTo>
                  <a:cubicBezTo>
                    <a:pt x="502" y="282"/>
                    <a:pt x="511" y="312"/>
                    <a:pt x="519" y="321"/>
                  </a:cubicBezTo>
                  <a:cubicBezTo>
                    <a:pt x="527" y="330"/>
                    <a:pt x="535" y="319"/>
                    <a:pt x="543" y="320"/>
                  </a:cubicBezTo>
                  <a:cubicBezTo>
                    <a:pt x="552" y="321"/>
                    <a:pt x="560" y="327"/>
                    <a:pt x="568" y="326"/>
                  </a:cubicBezTo>
                  <a:cubicBezTo>
                    <a:pt x="576" y="325"/>
                    <a:pt x="585" y="319"/>
                    <a:pt x="593" y="316"/>
                  </a:cubicBezTo>
                  <a:cubicBezTo>
                    <a:pt x="601" y="313"/>
                    <a:pt x="609" y="311"/>
                    <a:pt x="618" y="307"/>
                  </a:cubicBezTo>
                  <a:cubicBezTo>
                    <a:pt x="626" y="303"/>
                    <a:pt x="634" y="297"/>
                    <a:pt x="642" y="290"/>
                  </a:cubicBezTo>
                  <a:cubicBezTo>
                    <a:pt x="650" y="283"/>
                    <a:pt x="659" y="273"/>
                    <a:pt x="667" y="265"/>
                  </a:cubicBezTo>
                  <a:cubicBezTo>
                    <a:pt x="675" y="257"/>
                    <a:pt x="683" y="250"/>
                    <a:pt x="692" y="244"/>
                  </a:cubicBezTo>
                  <a:cubicBezTo>
                    <a:pt x="700" y="238"/>
                    <a:pt x="708" y="231"/>
                    <a:pt x="716" y="228"/>
                  </a:cubicBezTo>
                  <a:cubicBezTo>
                    <a:pt x="725" y="226"/>
                    <a:pt x="733" y="227"/>
                    <a:pt x="741" y="229"/>
                  </a:cubicBezTo>
                  <a:cubicBezTo>
                    <a:pt x="749" y="231"/>
                    <a:pt x="757" y="238"/>
                    <a:pt x="766" y="241"/>
                  </a:cubicBezTo>
                  <a:cubicBezTo>
                    <a:pt x="774" y="243"/>
                    <a:pt x="782" y="247"/>
                    <a:pt x="790" y="246"/>
                  </a:cubicBezTo>
                  <a:cubicBezTo>
                    <a:pt x="799" y="246"/>
                    <a:pt x="807" y="242"/>
                    <a:pt x="815" y="236"/>
                  </a:cubicBezTo>
                  <a:cubicBezTo>
                    <a:pt x="823" y="231"/>
                    <a:pt x="831" y="218"/>
                    <a:pt x="840" y="211"/>
                  </a:cubicBezTo>
                  <a:cubicBezTo>
                    <a:pt x="848" y="204"/>
                    <a:pt x="856" y="202"/>
                    <a:pt x="865" y="196"/>
                  </a:cubicBezTo>
                  <a:cubicBezTo>
                    <a:pt x="873" y="189"/>
                    <a:pt x="881" y="178"/>
                    <a:pt x="889" y="173"/>
                  </a:cubicBezTo>
                  <a:cubicBezTo>
                    <a:pt x="897" y="167"/>
                    <a:pt x="906" y="165"/>
                    <a:pt x="914" y="160"/>
                  </a:cubicBezTo>
                  <a:cubicBezTo>
                    <a:pt x="922" y="155"/>
                    <a:pt x="930" y="152"/>
                    <a:pt x="939" y="145"/>
                  </a:cubicBezTo>
                  <a:cubicBezTo>
                    <a:pt x="947" y="137"/>
                    <a:pt x="955" y="124"/>
                    <a:pt x="963" y="115"/>
                  </a:cubicBezTo>
                  <a:cubicBezTo>
                    <a:pt x="971" y="107"/>
                    <a:pt x="980" y="98"/>
                    <a:pt x="988" y="94"/>
                  </a:cubicBezTo>
                  <a:cubicBezTo>
                    <a:pt x="996" y="89"/>
                    <a:pt x="1004" y="91"/>
                    <a:pt x="1013" y="89"/>
                  </a:cubicBezTo>
                  <a:cubicBezTo>
                    <a:pt x="1021" y="86"/>
                    <a:pt x="1029" y="84"/>
                    <a:pt x="1037" y="77"/>
                  </a:cubicBezTo>
                  <a:cubicBezTo>
                    <a:pt x="1046" y="70"/>
                    <a:pt x="1054" y="55"/>
                    <a:pt x="1062" y="49"/>
                  </a:cubicBezTo>
                  <a:cubicBezTo>
                    <a:pt x="1070" y="43"/>
                    <a:pt x="1078" y="45"/>
                    <a:pt x="1087" y="40"/>
                  </a:cubicBezTo>
                  <a:cubicBezTo>
                    <a:pt x="1095" y="35"/>
                    <a:pt x="1103" y="25"/>
                    <a:pt x="1111" y="21"/>
                  </a:cubicBezTo>
                  <a:cubicBezTo>
                    <a:pt x="1120" y="17"/>
                    <a:pt x="1128" y="18"/>
                    <a:pt x="1136" y="16"/>
                  </a:cubicBezTo>
                  <a:cubicBezTo>
                    <a:pt x="1144" y="13"/>
                    <a:pt x="1153" y="7"/>
                    <a:pt x="1161" y="5"/>
                  </a:cubicBezTo>
                  <a:cubicBezTo>
                    <a:pt x="1169" y="4"/>
                    <a:pt x="1177" y="0"/>
                    <a:pt x="1185" y="8"/>
                  </a:cubicBezTo>
                  <a:cubicBezTo>
                    <a:pt x="1194" y="16"/>
                    <a:pt x="1202" y="35"/>
                    <a:pt x="1210" y="52"/>
                  </a:cubicBezTo>
                  <a:cubicBezTo>
                    <a:pt x="1218" y="70"/>
                    <a:pt x="1227" y="99"/>
                    <a:pt x="1235" y="112"/>
                  </a:cubicBezTo>
                  <a:cubicBezTo>
                    <a:pt x="1243" y="125"/>
                    <a:pt x="1251" y="122"/>
                    <a:pt x="1259" y="131"/>
                  </a:cubicBezTo>
                  <a:cubicBezTo>
                    <a:pt x="1268" y="140"/>
                    <a:pt x="1276" y="160"/>
                    <a:pt x="1284" y="166"/>
                  </a:cubicBezTo>
                  <a:cubicBezTo>
                    <a:pt x="1292" y="172"/>
                    <a:pt x="1301" y="171"/>
                    <a:pt x="1309" y="168"/>
                  </a:cubicBezTo>
                  <a:cubicBezTo>
                    <a:pt x="1317" y="166"/>
                    <a:pt x="1325" y="153"/>
                    <a:pt x="1334" y="150"/>
                  </a:cubicBezTo>
                  <a:cubicBezTo>
                    <a:pt x="1342" y="146"/>
                    <a:pt x="1350" y="153"/>
                    <a:pt x="1358" y="148"/>
                  </a:cubicBezTo>
                  <a:cubicBezTo>
                    <a:pt x="1366" y="143"/>
                    <a:pt x="1375" y="127"/>
                    <a:pt x="1383" y="121"/>
                  </a:cubicBezTo>
                  <a:cubicBezTo>
                    <a:pt x="1391" y="114"/>
                    <a:pt x="1399" y="110"/>
                    <a:pt x="1408" y="108"/>
                  </a:cubicBezTo>
                  <a:cubicBezTo>
                    <a:pt x="1416" y="106"/>
                    <a:pt x="1424" y="111"/>
                    <a:pt x="1432" y="111"/>
                  </a:cubicBezTo>
                  <a:cubicBezTo>
                    <a:pt x="1441" y="112"/>
                    <a:pt x="1449" y="112"/>
                    <a:pt x="1457" y="112"/>
                  </a:cubicBezTo>
                  <a:cubicBezTo>
                    <a:pt x="1461" y="112"/>
                    <a:pt x="1478" y="101"/>
                    <a:pt x="1482" y="112"/>
                  </a:cubicBezTo>
                  <a:cubicBezTo>
                    <a:pt x="1490" y="136"/>
                    <a:pt x="1498" y="243"/>
                    <a:pt x="1506" y="252"/>
                  </a:cubicBezTo>
                  <a:cubicBezTo>
                    <a:pt x="1515" y="261"/>
                    <a:pt x="1523" y="180"/>
                    <a:pt x="1531" y="167"/>
                  </a:cubicBezTo>
                  <a:cubicBezTo>
                    <a:pt x="1538" y="156"/>
                    <a:pt x="1549" y="175"/>
                    <a:pt x="1556" y="172"/>
                  </a:cubicBezTo>
                  <a:cubicBezTo>
                    <a:pt x="1564" y="169"/>
                    <a:pt x="1572" y="150"/>
                    <a:pt x="1580" y="145"/>
                  </a:cubicBezTo>
                  <a:cubicBezTo>
                    <a:pt x="1589" y="140"/>
                    <a:pt x="1601" y="143"/>
                    <a:pt x="1605" y="142"/>
                  </a:cubicBezTo>
                </a:path>
              </a:pathLst>
            </a:custGeom>
            <a:noFill/>
            <a:ln w="28575" cap="rnd">
              <a:solidFill>
                <a:srgbClr val="E9713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" name="Freeform 24">
              <a:extLst>
                <a:ext uri="{FF2B5EF4-FFF2-40B4-BE49-F238E27FC236}">
                  <a16:creationId xmlns:a16="http://schemas.microsoft.com/office/drawing/2014/main" id="{F3DC903B-06DC-0C4D-F141-706A5F651B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3923" y="5850966"/>
              <a:ext cx="146051" cy="1905000"/>
            </a:xfrm>
            <a:custGeom>
              <a:avLst/>
              <a:gdLst>
                <a:gd name="T0" fmla="*/ 0 w 1851"/>
                <a:gd name="T1" fmla="*/ 1200 h 1200"/>
                <a:gd name="T2" fmla="*/ 1851 w 1851"/>
                <a:gd name="T3" fmla="*/ 1200 h 1200"/>
                <a:gd name="T4" fmla="*/ 0 w 1851"/>
                <a:gd name="T5" fmla="*/ 800 h 1200"/>
                <a:gd name="T6" fmla="*/ 1851 w 1851"/>
                <a:gd name="T7" fmla="*/ 800 h 1200"/>
                <a:gd name="T8" fmla="*/ 0 w 1851"/>
                <a:gd name="T9" fmla="*/ 400 h 1200"/>
                <a:gd name="T10" fmla="*/ 1851 w 1851"/>
                <a:gd name="T11" fmla="*/ 400 h 1200"/>
                <a:gd name="T12" fmla="*/ 0 w 1851"/>
                <a:gd name="T13" fmla="*/ 0 h 1200"/>
                <a:gd name="T14" fmla="*/ 1851 w 1851"/>
                <a:gd name="T15" fmla="*/ 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1" h="1200">
                  <a:moveTo>
                    <a:pt x="0" y="1200"/>
                  </a:moveTo>
                  <a:lnTo>
                    <a:pt x="1851" y="1200"/>
                  </a:lnTo>
                  <a:moveTo>
                    <a:pt x="0" y="800"/>
                  </a:moveTo>
                  <a:lnTo>
                    <a:pt x="1851" y="800"/>
                  </a:lnTo>
                  <a:moveTo>
                    <a:pt x="0" y="400"/>
                  </a:moveTo>
                  <a:lnTo>
                    <a:pt x="1851" y="400"/>
                  </a:lnTo>
                  <a:moveTo>
                    <a:pt x="0" y="0"/>
                  </a:moveTo>
                  <a:lnTo>
                    <a:pt x="1851" y="0"/>
                  </a:lnTo>
                </a:path>
              </a:pathLst>
            </a:custGeom>
            <a:noFill/>
            <a:ln w="285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25">
              <a:extLst>
                <a:ext uri="{FF2B5EF4-FFF2-40B4-BE49-F238E27FC236}">
                  <a16:creationId xmlns:a16="http://schemas.microsoft.com/office/drawing/2014/main" id="{55D3EE78-F05E-196B-429D-3492987E71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0983" y="8378397"/>
              <a:ext cx="1960563" cy="130044"/>
            </a:xfrm>
            <a:custGeom>
              <a:avLst/>
              <a:gdLst>
                <a:gd name="T0" fmla="*/ 0 w 1235"/>
                <a:gd name="T1" fmla="*/ 0 h 1601"/>
                <a:gd name="T2" fmla="*/ 0 w 1235"/>
                <a:gd name="T3" fmla="*/ 1601 h 1601"/>
                <a:gd name="T4" fmla="*/ 617 w 1235"/>
                <a:gd name="T5" fmla="*/ 0 h 1601"/>
                <a:gd name="T6" fmla="*/ 617 w 1235"/>
                <a:gd name="T7" fmla="*/ 1601 h 1601"/>
                <a:gd name="T8" fmla="*/ 1235 w 1235"/>
                <a:gd name="T9" fmla="*/ 0 h 1601"/>
                <a:gd name="T10" fmla="*/ 1235 w 1235"/>
                <a:gd name="T11" fmla="*/ 1601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5" h="1601">
                  <a:moveTo>
                    <a:pt x="0" y="0"/>
                  </a:moveTo>
                  <a:lnTo>
                    <a:pt x="0" y="1601"/>
                  </a:lnTo>
                  <a:moveTo>
                    <a:pt x="617" y="0"/>
                  </a:moveTo>
                  <a:lnTo>
                    <a:pt x="617" y="1601"/>
                  </a:lnTo>
                  <a:moveTo>
                    <a:pt x="1235" y="0"/>
                  </a:moveTo>
                  <a:lnTo>
                    <a:pt x="1235" y="1601"/>
                  </a:lnTo>
                </a:path>
              </a:pathLst>
            </a:custGeom>
            <a:noFill/>
            <a:ln w="285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Line 26">
              <a:extLst>
                <a:ext uri="{FF2B5EF4-FFF2-40B4-BE49-F238E27FC236}">
                  <a16:creationId xmlns:a16="http://schemas.microsoft.com/office/drawing/2014/main" id="{02AC9E9B-DD43-D559-D4E3-0947397FB9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70129" y="5836809"/>
              <a:ext cx="0" cy="2541588"/>
            </a:xfrm>
            <a:prstGeom prst="line">
              <a:avLst/>
            </a:prstGeom>
            <a:noFill/>
            <a:ln w="285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Line 27">
              <a:extLst>
                <a:ext uri="{FF2B5EF4-FFF2-40B4-BE49-F238E27FC236}">
                  <a16:creationId xmlns:a16="http://schemas.microsoft.com/office/drawing/2014/main" id="{27854982-851B-A674-9F26-48249889CF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43923" y="8378396"/>
              <a:ext cx="3127623" cy="14156"/>
            </a:xfrm>
            <a:prstGeom prst="line">
              <a:avLst/>
            </a:prstGeom>
            <a:noFill/>
            <a:ln w="285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AB636DBC-050F-D04A-870C-7EECD42F6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966" y="6546422"/>
              <a:ext cx="2547938" cy="1079500"/>
            </a:xfrm>
            <a:custGeom>
              <a:avLst/>
              <a:gdLst>
                <a:gd name="T0" fmla="*/ 25 w 1605"/>
                <a:gd name="T1" fmla="*/ 666 h 680"/>
                <a:gd name="T2" fmla="*/ 74 w 1605"/>
                <a:gd name="T3" fmla="*/ 638 h 680"/>
                <a:gd name="T4" fmla="*/ 124 w 1605"/>
                <a:gd name="T5" fmla="*/ 613 h 680"/>
                <a:gd name="T6" fmla="*/ 173 w 1605"/>
                <a:gd name="T7" fmla="*/ 564 h 680"/>
                <a:gd name="T8" fmla="*/ 222 w 1605"/>
                <a:gd name="T9" fmla="*/ 508 h 680"/>
                <a:gd name="T10" fmla="*/ 272 w 1605"/>
                <a:gd name="T11" fmla="*/ 444 h 680"/>
                <a:gd name="T12" fmla="*/ 321 w 1605"/>
                <a:gd name="T13" fmla="*/ 371 h 680"/>
                <a:gd name="T14" fmla="*/ 371 w 1605"/>
                <a:gd name="T15" fmla="*/ 352 h 680"/>
                <a:gd name="T16" fmla="*/ 420 w 1605"/>
                <a:gd name="T17" fmla="*/ 298 h 680"/>
                <a:gd name="T18" fmla="*/ 469 w 1605"/>
                <a:gd name="T19" fmla="*/ 244 h 680"/>
                <a:gd name="T20" fmla="*/ 519 w 1605"/>
                <a:gd name="T21" fmla="*/ 346 h 680"/>
                <a:gd name="T22" fmla="*/ 568 w 1605"/>
                <a:gd name="T23" fmla="*/ 351 h 680"/>
                <a:gd name="T24" fmla="*/ 618 w 1605"/>
                <a:gd name="T25" fmla="*/ 333 h 680"/>
                <a:gd name="T26" fmla="*/ 667 w 1605"/>
                <a:gd name="T27" fmla="*/ 291 h 680"/>
                <a:gd name="T28" fmla="*/ 716 w 1605"/>
                <a:gd name="T29" fmla="*/ 254 h 680"/>
                <a:gd name="T30" fmla="*/ 766 w 1605"/>
                <a:gd name="T31" fmla="*/ 266 h 680"/>
                <a:gd name="T32" fmla="*/ 815 w 1605"/>
                <a:gd name="T33" fmla="*/ 262 h 680"/>
                <a:gd name="T34" fmla="*/ 865 w 1605"/>
                <a:gd name="T35" fmla="*/ 221 h 680"/>
                <a:gd name="T36" fmla="*/ 914 w 1605"/>
                <a:gd name="T37" fmla="*/ 186 h 680"/>
                <a:gd name="T38" fmla="*/ 963 w 1605"/>
                <a:gd name="T39" fmla="*/ 141 h 680"/>
                <a:gd name="T40" fmla="*/ 1013 w 1605"/>
                <a:gd name="T41" fmla="*/ 114 h 680"/>
                <a:gd name="T42" fmla="*/ 1062 w 1605"/>
                <a:gd name="T43" fmla="*/ 68 h 680"/>
                <a:gd name="T44" fmla="*/ 1111 w 1605"/>
                <a:gd name="T45" fmla="*/ 37 h 680"/>
                <a:gd name="T46" fmla="*/ 1161 w 1605"/>
                <a:gd name="T47" fmla="*/ 19 h 680"/>
                <a:gd name="T48" fmla="*/ 1210 w 1605"/>
                <a:gd name="T49" fmla="*/ 51 h 680"/>
                <a:gd name="T50" fmla="*/ 1259 w 1605"/>
                <a:gd name="T51" fmla="*/ 51 h 680"/>
                <a:gd name="T52" fmla="*/ 1309 w 1605"/>
                <a:gd name="T53" fmla="*/ 89 h 680"/>
                <a:gd name="T54" fmla="*/ 1358 w 1605"/>
                <a:gd name="T55" fmla="*/ 59 h 680"/>
                <a:gd name="T56" fmla="*/ 1408 w 1605"/>
                <a:gd name="T57" fmla="*/ 11 h 680"/>
                <a:gd name="T58" fmla="*/ 1457 w 1605"/>
                <a:gd name="T59" fmla="*/ 9 h 680"/>
                <a:gd name="T60" fmla="*/ 1506 w 1605"/>
                <a:gd name="T61" fmla="*/ 166 h 680"/>
                <a:gd name="T62" fmla="*/ 1556 w 1605"/>
                <a:gd name="T63" fmla="*/ 73 h 680"/>
                <a:gd name="T64" fmla="*/ 1605 w 1605"/>
                <a:gd name="T65" fmla="*/ 54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5" h="680">
                  <a:moveTo>
                    <a:pt x="0" y="680"/>
                  </a:moveTo>
                  <a:cubicBezTo>
                    <a:pt x="9" y="675"/>
                    <a:pt x="17" y="670"/>
                    <a:pt x="25" y="666"/>
                  </a:cubicBezTo>
                  <a:cubicBezTo>
                    <a:pt x="33" y="663"/>
                    <a:pt x="41" y="662"/>
                    <a:pt x="50" y="657"/>
                  </a:cubicBezTo>
                  <a:cubicBezTo>
                    <a:pt x="58" y="653"/>
                    <a:pt x="66" y="644"/>
                    <a:pt x="74" y="638"/>
                  </a:cubicBezTo>
                  <a:cubicBezTo>
                    <a:pt x="83" y="632"/>
                    <a:pt x="91" y="626"/>
                    <a:pt x="99" y="622"/>
                  </a:cubicBezTo>
                  <a:cubicBezTo>
                    <a:pt x="107" y="618"/>
                    <a:pt x="116" y="619"/>
                    <a:pt x="124" y="613"/>
                  </a:cubicBezTo>
                  <a:cubicBezTo>
                    <a:pt x="132" y="608"/>
                    <a:pt x="140" y="598"/>
                    <a:pt x="148" y="590"/>
                  </a:cubicBezTo>
                  <a:cubicBezTo>
                    <a:pt x="157" y="582"/>
                    <a:pt x="165" y="571"/>
                    <a:pt x="173" y="564"/>
                  </a:cubicBezTo>
                  <a:cubicBezTo>
                    <a:pt x="181" y="556"/>
                    <a:pt x="190" y="555"/>
                    <a:pt x="198" y="545"/>
                  </a:cubicBezTo>
                  <a:cubicBezTo>
                    <a:pt x="206" y="536"/>
                    <a:pt x="214" y="520"/>
                    <a:pt x="222" y="508"/>
                  </a:cubicBezTo>
                  <a:cubicBezTo>
                    <a:pt x="231" y="497"/>
                    <a:pt x="239" y="486"/>
                    <a:pt x="247" y="476"/>
                  </a:cubicBezTo>
                  <a:cubicBezTo>
                    <a:pt x="255" y="465"/>
                    <a:pt x="264" y="454"/>
                    <a:pt x="272" y="444"/>
                  </a:cubicBezTo>
                  <a:cubicBezTo>
                    <a:pt x="280" y="434"/>
                    <a:pt x="288" y="428"/>
                    <a:pt x="297" y="416"/>
                  </a:cubicBezTo>
                  <a:cubicBezTo>
                    <a:pt x="305" y="404"/>
                    <a:pt x="313" y="385"/>
                    <a:pt x="321" y="371"/>
                  </a:cubicBezTo>
                  <a:cubicBezTo>
                    <a:pt x="330" y="358"/>
                    <a:pt x="338" y="338"/>
                    <a:pt x="346" y="335"/>
                  </a:cubicBezTo>
                  <a:cubicBezTo>
                    <a:pt x="354" y="332"/>
                    <a:pt x="362" y="352"/>
                    <a:pt x="371" y="352"/>
                  </a:cubicBezTo>
                  <a:cubicBezTo>
                    <a:pt x="379" y="352"/>
                    <a:pt x="387" y="344"/>
                    <a:pt x="395" y="335"/>
                  </a:cubicBezTo>
                  <a:cubicBezTo>
                    <a:pt x="404" y="326"/>
                    <a:pt x="412" y="308"/>
                    <a:pt x="420" y="298"/>
                  </a:cubicBezTo>
                  <a:cubicBezTo>
                    <a:pt x="428" y="287"/>
                    <a:pt x="437" y="282"/>
                    <a:pt x="445" y="273"/>
                  </a:cubicBezTo>
                  <a:cubicBezTo>
                    <a:pt x="453" y="264"/>
                    <a:pt x="461" y="241"/>
                    <a:pt x="469" y="244"/>
                  </a:cubicBezTo>
                  <a:cubicBezTo>
                    <a:pt x="478" y="247"/>
                    <a:pt x="486" y="274"/>
                    <a:pt x="494" y="291"/>
                  </a:cubicBezTo>
                  <a:cubicBezTo>
                    <a:pt x="502" y="308"/>
                    <a:pt x="511" y="337"/>
                    <a:pt x="519" y="346"/>
                  </a:cubicBezTo>
                  <a:cubicBezTo>
                    <a:pt x="527" y="356"/>
                    <a:pt x="535" y="345"/>
                    <a:pt x="543" y="345"/>
                  </a:cubicBezTo>
                  <a:cubicBezTo>
                    <a:pt x="552" y="346"/>
                    <a:pt x="560" y="352"/>
                    <a:pt x="568" y="351"/>
                  </a:cubicBezTo>
                  <a:cubicBezTo>
                    <a:pt x="576" y="351"/>
                    <a:pt x="585" y="344"/>
                    <a:pt x="593" y="341"/>
                  </a:cubicBezTo>
                  <a:cubicBezTo>
                    <a:pt x="601" y="338"/>
                    <a:pt x="609" y="337"/>
                    <a:pt x="618" y="333"/>
                  </a:cubicBezTo>
                  <a:cubicBezTo>
                    <a:pt x="626" y="328"/>
                    <a:pt x="634" y="323"/>
                    <a:pt x="642" y="316"/>
                  </a:cubicBezTo>
                  <a:cubicBezTo>
                    <a:pt x="650" y="309"/>
                    <a:pt x="659" y="298"/>
                    <a:pt x="667" y="291"/>
                  </a:cubicBezTo>
                  <a:cubicBezTo>
                    <a:pt x="675" y="283"/>
                    <a:pt x="683" y="276"/>
                    <a:pt x="692" y="270"/>
                  </a:cubicBezTo>
                  <a:cubicBezTo>
                    <a:pt x="700" y="263"/>
                    <a:pt x="708" y="256"/>
                    <a:pt x="716" y="254"/>
                  </a:cubicBezTo>
                  <a:cubicBezTo>
                    <a:pt x="725" y="251"/>
                    <a:pt x="733" y="253"/>
                    <a:pt x="741" y="255"/>
                  </a:cubicBezTo>
                  <a:cubicBezTo>
                    <a:pt x="749" y="257"/>
                    <a:pt x="757" y="263"/>
                    <a:pt x="766" y="266"/>
                  </a:cubicBezTo>
                  <a:cubicBezTo>
                    <a:pt x="774" y="269"/>
                    <a:pt x="782" y="273"/>
                    <a:pt x="790" y="272"/>
                  </a:cubicBezTo>
                  <a:cubicBezTo>
                    <a:pt x="799" y="271"/>
                    <a:pt x="807" y="268"/>
                    <a:pt x="815" y="262"/>
                  </a:cubicBezTo>
                  <a:cubicBezTo>
                    <a:pt x="823" y="256"/>
                    <a:pt x="831" y="243"/>
                    <a:pt x="840" y="237"/>
                  </a:cubicBezTo>
                  <a:cubicBezTo>
                    <a:pt x="848" y="230"/>
                    <a:pt x="856" y="228"/>
                    <a:pt x="865" y="221"/>
                  </a:cubicBezTo>
                  <a:cubicBezTo>
                    <a:pt x="873" y="215"/>
                    <a:pt x="881" y="204"/>
                    <a:pt x="889" y="198"/>
                  </a:cubicBezTo>
                  <a:cubicBezTo>
                    <a:pt x="897" y="192"/>
                    <a:pt x="906" y="190"/>
                    <a:pt x="914" y="186"/>
                  </a:cubicBezTo>
                  <a:cubicBezTo>
                    <a:pt x="922" y="181"/>
                    <a:pt x="930" y="178"/>
                    <a:pt x="939" y="170"/>
                  </a:cubicBezTo>
                  <a:cubicBezTo>
                    <a:pt x="947" y="163"/>
                    <a:pt x="955" y="150"/>
                    <a:pt x="963" y="141"/>
                  </a:cubicBezTo>
                  <a:cubicBezTo>
                    <a:pt x="971" y="133"/>
                    <a:pt x="980" y="124"/>
                    <a:pt x="988" y="119"/>
                  </a:cubicBezTo>
                  <a:cubicBezTo>
                    <a:pt x="996" y="115"/>
                    <a:pt x="1004" y="118"/>
                    <a:pt x="1013" y="114"/>
                  </a:cubicBezTo>
                  <a:cubicBezTo>
                    <a:pt x="1021" y="111"/>
                    <a:pt x="1029" y="105"/>
                    <a:pt x="1037" y="98"/>
                  </a:cubicBezTo>
                  <a:cubicBezTo>
                    <a:pt x="1046" y="90"/>
                    <a:pt x="1054" y="75"/>
                    <a:pt x="1062" y="68"/>
                  </a:cubicBezTo>
                  <a:cubicBezTo>
                    <a:pt x="1070" y="62"/>
                    <a:pt x="1078" y="63"/>
                    <a:pt x="1087" y="58"/>
                  </a:cubicBezTo>
                  <a:cubicBezTo>
                    <a:pt x="1095" y="52"/>
                    <a:pt x="1103" y="41"/>
                    <a:pt x="1111" y="37"/>
                  </a:cubicBezTo>
                  <a:cubicBezTo>
                    <a:pt x="1120" y="32"/>
                    <a:pt x="1128" y="33"/>
                    <a:pt x="1136" y="30"/>
                  </a:cubicBezTo>
                  <a:cubicBezTo>
                    <a:pt x="1144" y="27"/>
                    <a:pt x="1153" y="21"/>
                    <a:pt x="1161" y="19"/>
                  </a:cubicBezTo>
                  <a:cubicBezTo>
                    <a:pt x="1169" y="16"/>
                    <a:pt x="1177" y="9"/>
                    <a:pt x="1185" y="15"/>
                  </a:cubicBezTo>
                  <a:cubicBezTo>
                    <a:pt x="1194" y="20"/>
                    <a:pt x="1202" y="45"/>
                    <a:pt x="1210" y="51"/>
                  </a:cubicBezTo>
                  <a:cubicBezTo>
                    <a:pt x="1218" y="57"/>
                    <a:pt x="1227" y="50"/>
                    <a:pt x="1235" y="50"/>
                  </a:cubicBezTo>
                  <a:cubicBezTo>
                    <a:pt x="1243" y="50"/>
                    <a:pt x="1251" y="46"/>
                    <a:pt x="1259" y="51"/>
                  </a:cubicBezTo>
                  <a:cubicBezTo>
                    <a:pt x="1268" y="56"/>
                    <a:pt x="1276" y="74"/>
                    <a:pt x="1284" y="80"/>
                  </a:cubicBezTo>
                  <a:cubicBezTo>
                    <a:pt x="1292" y="86"/>
                    <a:pt x="1301" y="91"/>
                    <a:pt x="1309" y="89"/>
                  </a:cubicBezTo>
                  <a:cubicBezTo>
                    <a:pt x="1317" y="87"/>
                    <a:pt x="1325" y="74"/>
                    <a:pt x="1334" y="69"/>
                  </a:cubicBezTo>
                  <a:cubicBezTo>
                    <a:pt x="1342" y="64"/>
                    <a:pt x="1350" y="66"/>
                    <a:pt x="1358" y="59"/>
                  </a:cubicBezTo>
                  <a:cubicBezTo>
                    <a:pt x="1366" y="53"/>
                    <a:pt x="1375" y="36"/>
                    <a:pt x="1383" y="28"/>
                  </a:cubicBezTo>
                  <a:cubicBezTo>
                    <a:pt x="1391" y="20"/>
                    <a:pt x="1399" y="14"/>
                    <a:pt x="1408" y="11"/>
                  </a:cubicBezTo>
                  <a:cubicBezTo>
                    <a:pt x="1416" y="8"/>
                    <a:pt x="1424" y="10"/>
                    <a:pt x="1432" y="10"/>
                  </a:cubicBezTo>
                  <a:cubicBezTo>
                    <a:pt x="1441" y="9"/>
                    <a:pt x="1449" y="9"/>
                    <a:pt x="1457" y="9"/>
                  </a:cubicBezTo>
                  <a:cubicBezTo>
                    <a:pt x="1461" y="10"/>
                    <a:pt x="1478" y="0"/>
                    <a:pt x="1482" y="12"/>
                  </a:cubicBezTo>
                  <a:cubicBezTo>
                    <a:pt x="1490" y="38"/>
                    <a:pt x="1498" y="156"/>
                    <a:pt x="1506" y="166"/>
                  </a:cubicBezTo>
                  <a:cubicBezTo>
                    <a:pt x="1515" y="176"/>
                    <a:pt x="1523" y="88"/>
                    <a:pt x="1531" y="72"/>
                  </a:cubicBezTo>
                  <a:cubicBezTo>
                    <a:pt x="1537" y="61"/>
                    <a:pt x="1550" y="75"/>
                    <a:pt x="1556" y="73"/>
                  </a:cubicBezTo>
                  <a:cubicBezTo>
                    <a:pt x="1564" y="70"/>
                    <a:pt x="1572" y="60"/>
                    <a:pt x="1580" y="56"/>
                  </a:cubicBezTo>
                  <a:cubicBezTo>
                    <a:pt x="1589" y="53"/>
                    <a:pt x="1601" y="54"/>
                    <a:pt x="1605" y="54"/>
                  </a:cubicBezTo>
                </a:path>
              </a:pathLst>
            </a:custGeom>
            <a:noFill/>
            <a:ln w="28575" cap="rnd">
              <a:solidFill>
                <a:srgbClr val="15608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975D758-813B-DC9A-9C97-1C523F622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541" y="8140272"/>
              <a:ext cx="182742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7657C79-2FC7-6A54-A745-DC0D7E1E5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9566" y="7506859"/>
              <a:ext cx="36548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50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989E16F-791F-5C00-F841-99EABE68C5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8591" y="6871859"/>
              <a:ext cx="54822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100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612170F-961C-C7DC-67A3-A8FC50EB7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8591" y="6233684"/>
              <a:ext cx="54822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150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F93314-3DF6-651C-A32B-1F789C6B9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8591" y="5600272"/>
              <a:ext cx="54822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200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7F63EFD-3AE3-1800-C31E-4F0F044D7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9766" y="8605409"/>
              <a:ext cx="73096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1950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F8E9C3C-DF02-7034-24B6-E44B6EDDD9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54" y="8605409"/>
              <a:ext cx="73096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1975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7D78132-2ADF-722D-BF36-A25D4437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8741" y="8605409"/>
              <a:ext cx="73096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2000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402512-F15C-1435-00F7-5D6BAC1F0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8229" y="8605409"/>
              <a:ext cx="73096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2025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52D995A-F406-68E8-4C95-58032D99E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6014" y="9014982"/>
              <a:ext cx="62344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Year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ABF5A17-AAF3-8F60-E040-A27D73048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009" y="6074499"/>
              <a:ext cx="943214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Calibri" panose="020F0502020204030204" pitchFamily="34" charset="0"/>
                </a:rPr>
                <a:t>Motor Fuel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4174B48-131C-6190-1218-A12116A1A1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614" y="6598410"/>
              <a:ext cx="1149688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latin typeface="Calibri" panose="020F0502020204030204" pitchFamily="34" charset="0"/>
                </a:rPr>
                <a:t>Oil in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latin typeface="Calibri" panose="020F0502020204030204" pitchFamily="34" charset="0"/>
                </a:rPr>
                <a:t>Motor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latin typeface="Calibri" panose="020F0502020204030204" pitchFamily="34" charset="0"/>
                </a:rPr>
                <a:t>Fuel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8230A0E-4A51-CF87-1A2B-73C3B303867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400244" y="6655285"/>
              <a:ext cx="2712953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effectLst/>
                  <a:latin typeface="Calibri" panose="020F0502020204030204" pitchFamily="34" charset="0"/>
                </a:rPr>
                <a:t>Billions of Gallons Per Year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300040A-B0A0-3F43-30F7-6CE74C66C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4679" y="5514251"/>
              <a:ext cx="371616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Calibri" panose="020F0502020204030204" pitchFamily="34" charset="0"/>
                </a:rPr>
                <a:t>2018:Peak  Fuel</a:t>
              </a:r>
              <a:endPara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33DA46E-87CF-B018-FFB8-32ACBE2BD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203" y="7206320"/>
              <a:ext cx="1346979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latin typeface="Calibri" panose="020F0502020204030204" pitchFamily="34" charset="0"/>
                </a:rPr>
                <a:t>2006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latin typeface="Calibri" panose="020F0502020204030204" pitchFamily="34" charset="0"/>
                </a:rPr>
                <a:t>Peak Oil</a:t>
              </a:r>
              <a:endPara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25" name="Arrow: Down 24">
              <a:extLst>
                <a:ext uri="{FF2B5EF4-FFF2-40B4-BE49-F238E27FC236}">
                  <a16:creationId xmlns:a16="http://schemas.microsoft.com/office/drawing/2014/main" id="{6D2FC82F-CA9A-73A4-C72F-5BDE7F4FF0AB}"/>
                </a:ext>
              </a:extLst>
            </p:cNvPr>
            <p:cNvSpPr/>
            <p:nvPr/>
          </p:nvSpPr>
          <p:spPr>
            <a:xfrm>
              <a:off x="4853472" y="5971321"/>
              <a:ext cx="338577" cy="498899"/>
            </a:xfrm>
            <a:prstGeom prst="downArrow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Arrow: Down 25">
              <a:extLst>
                <a:ext uri="{FF2B5EF4-FFF2-40B4-BE49-F238E27FC236}">
                  <a16:creationId xmlns:a16="http://schemas.microsoft.com/office/drawing/2014/main" id="{610C4934-09B6-B785-995D-BB4E504CA26F}"/>
                </a:ext>
              </a:extLst>
            </p:cNvPr>
            <p:cNvSpPr/>
            <p:nvPr/>
          </p:nvSpPr>
          <p:spPr>
            <a:xfrm flipV="1">
              <a:off x="4405479" y="6733744"/>
              <a:ext cx="338577" cy="498899"/>
            </a:xfrm>
            <a:prstGeom prst="down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D2127C14-2164-0F3A-0BA2-BA6B08D91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8054" y="3428999"/>
            <a:ext cx="4500978" cy="308053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4887012-1E7F-6663-2814-6914D2197C96}"/>
              </a:ext>
            </a:extLst>
          </p:cNvPr>
          <p:cNvGrpSpPr/>
          <p:nvPr/>
        </p:nvGrpSpPr>
        <p:grpSpPr>
          <a:xfrm>
            <a:off x="355005" y="6509540"/>
            <a:ext cx="11742317" cy="333489"/>
            <a:chOff x="355005" y="6509540"/>
            <a:chExt cx="11742317" cy="333489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2DC3D60-F40C-CC3C-CCE4-6CD57C5CF7FD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A7428BD-1A5B-D9AD-1A68-CA4BFD0F483C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141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245C5-E35A-D25E-8868-5F3369797F75}"/>
              </a:ext>
            </a:extLst>
          </p:cNvPr>
          <p:cNvSpPr txBox="1">
            <a:spLocks/>
          </p:cNvSpPr>
          <p:nvPr/>
        </p:nvSpPr>
        <p:spPr>
          <a:xfrm>
            <a:off x="296238" y="207679"/>
            <a:ext cx="11599524" cy="105337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Another Success: EV-1 Becomes Tesla’s Roadster</a:t>
            </a:r>
            <a:endParaRPr 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C98DEE01-2C20-AF1F-549E-83F8AA1A0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319" y="1165812"/>
            <a:ext cx="2237590" cy="130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5F1825AB-1338-BCDB-8178-555BFC86F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1572" y="1024688"/>
            <a:ext cx="2318862" cy="130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8AF6F1-8C62-6CEE-ED2A-5BBD2345E952}"/>
              </a:ext>
            </a:extLst>
          </p:cNvPr>
          <p:cNvSpPr txBox="1"/>
          <p:nvPr/>
        </p:nvSpPr>
        <p:spPr>
          <a:xfrm>
            <a:off x="434773" y="2489857"/>
            <a:ext cx="5288692" cy="3091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1996 – 1999: GM EV-1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1,117 Produced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Given to China</a:t>
            </a: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remainder were leased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Most were Destroyed in 2003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7E7F0C-CCC0-1597-CAD7-57965FD14AC1}"/>
              </a:ext>
            </a:extLst>
          </p:cNvPr>
          <p:cNvSpPr txBox="1"/>
          <p:nvPr/>
        </p:nvSpPr>
        <p:spPr>
          <a:xfrm>
            <a:off x="6096000" y="2551713"/>
            <a:ext cx="5971883" cy="2606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2003: Tesla Founded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Founded by Martin Eberhard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Hired Many Ex-GM EV Engineers</a:t>
            </a:r>
          </a:p>
          <a:p>
            <a:pPr>
              <a:lnSpc>
                <a:spcPct val="114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Create a Roadster Based on EV-1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14F2D82-7C49-6D89-FD6D-F705258175EA}"/>
              </a:ext>
            </a:extLst>
          </p:cNvPr>
          <p:cNvSpPr/>
          <p:nvPr/>
        </p:nvSpPr>
        <p:spPr>
          <a:xfrm>
            <a:off x="5723465" y="1421867"/>
            <a:ext cx="1034252" cy="70164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5C95FF-D836-AEC0-1947-500EBA837318}"/>
              </a:ext>
            </a:extLst>
          </p:cNvPr>
          <p:cNvSpPr txBox="1"/>
          <p:nvPr/>
        </p:nvSpPr>
        <p:spPr>
          <a:xfrm>
            <a:off x="909469" y="5637705"/>
            <a:ext cx="10449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First Third-Generation Vehicles</a:t>
            </a:r>
            <a:endParaRPr lang="en-US" sz="36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963B959-05E7-67C8-AFC0-C1EC2607C6EC}"/>
              </a:ext>
            </a:extLst>
          </p:cNvPr>
          <p:cNvGrpSpPr/>
          <p:nvPr/>
        </p:nvGrpSpPr>
        <p:grpSpPr>
          <a:xfrm>
            <a:off x="296238" y="6404976"/>
            <a:ext cx="11742317" cy="333489"/>
            <a:chOff x="355005" y="6509540"/>
            <a:chExt cx="11742317" cy="333489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3D87FEA-4A81-FAEB-0C6D-DCA11E477296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CC06B96-32C7-8D52-6EF0-B398E4B7CEE3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6998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2C58C-40DD-1C8C-187A-AC862ABC8FAA}"/>
              </a:ext>
            </a:extLst>
          </p:cNvPr>
          <p:cNvSpPr txBox="1">
            <a:spLocks/>
          </p:cNvSpPr>
          <p:nvPr/>
        </p:nvSpPr>
        <p:spPr>
          <a:xfrm>
            <a:off x="373737" y="130687"/>
            <a:ext cx="11599524" cy="105337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Today: First and Second Generation Vehicles</a:t>
            </a:r>
            <a:endParaRPr lang="en-US" dirty="0"/>
          </a:p>
        </p:txBody>
      </p:sp>
      <p:pic>
        <p:nvPicPr>
          <p:cNvPr id="3" name="Picture 8" descr="Image result for body on frame vehicle cutaway clip art">
            <a:extLst>
              <a:ext uri="{FF2B5EF4-FFF2-40B4-BE49-F238E27FC236}">
                <a16:creationId xmlns:a16="http://schemas.microsoft.com/office/drawing/2014/main" id="{A4C69BEE-38EE-2FC8-65C9-A7B5B419B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825" y="1115418"/>
            <a:ext cx="2549631" cy="143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Image result for vehicle powertrain cutaway clip art">
            <a:extLst>
              <a:ext uri="{FF2B5EF4-FFF2-40B4-BE49-F238E27FC236}">
                <a16:creationId xmlns:a16="http://schemas.microsoft.com/office/drawing/2014/main" id="{C898B299-AD16-E621-FB2B-316EFA8A5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525" y="1052233"/>
            <a:ext cx="2402496" cy="149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486195-F74B-DC2C-9947-63AEC284C052}"/>
              </a:ext>
            </a:extLst>
          </p:cNvPr>
          <p:cNvSpPr txBox="1"/>
          <p:nvPr/>
        </p:nvSpPr>
        <p:spPr>
          <a:xfrm>
            <a:off x="96819" y="2722973"/>
            <a:ext cx="11876442" cy="3547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1912+: First Generation 	         1980+: Second Generation</a:t>
            </a:r>
          </a:p>
          <a:p>
            <a:endParaRPr lang="en-US" sz="36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36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36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US" sz="24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US" sz="105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Includes Hybrid Electric Vehicles (HEV) and Plug-In HEVs	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B0E428-25DF-959F-A223-2689F1A9CF9C}"/>
              </a:ext>
            </a:extLst>
          </p:cNvPr>
          <p:cNvSpPr txBox="1"/>
          <p:nvPr/>
        </p:nvSpPr>
        <p:spPr>
          <a:xfrm>
            <a:off x="582038" y="3437068"/>
            <a:ext cx="5641984" cy="1898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Body-on-Frame Construction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Front Engine, Rear Wheel Drive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Used Leaded Gasoline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63873-3F0F-7AAD-782B-FC0448F66081}"/>
              </a:ext>
            </a:extLst>
          </p:cNvPr>
          <p:cNvSpPr txBox="1"/>
          <p:nvPr/>
        </p:nvSpPr>
        <p:spPr>
          <a:xfrm>
            <a:off x="6541074" y="3437068"/>
            <a:ext cx="5131398" cy="1898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 Body Construction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Transverse Front Wheel Drive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Gasoline/Ethanol Blends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4EB086B-8A5E-89FD-2742-AE2DFF79CB97}"/>
              </a:ext>
            </a:extLst>
          </p:cNvPr>
          <p:cNvGrpSpPr/>
          <p:nvPr/>
        </p:nvGrpSpPr>
        <p:grpSpPr>
          <a:xfrm>
            <a:off x="352864" y="6393824"/>
            <a:ext cx="11742317" cy="333489"/>
            <a:chOff x="355005" y="6509540"/>
            <a:chExt cx="11742317" cy="333489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A546CB1-8B57-D97B-6C2F-F768F86A59CB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49C6BF0-3DE1-C0FA-9945-C29CF34C4953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1458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ED303AC-C06E-5D65-F146-55FFB6C38C5C}"/>
              </a:ext>
            </a:extLst>
          </p:cNvPr>
          <p:cNvSpPr txBox="1"/>
          <p:nvPr/>
        </p:nvSpPr>
        <p:spPr>
          <a:xfrm>
            <a:off x="1884815" y="145964"/>
            <a:ext cx="84223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a Third-Generation Vehicle?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FE0BB4-70A5-6E4E-F0CD-37C329122497}"/>
              </a:ext>
            </a:extLst>
          </p:cNvPr>
          <p:cNvSpPr txBox="1"/>
          <p:nvPr/>
        </p:nvSpPr>
        <p:spPr>
          <a:xfrm>
            <a:off x="630266" y="1007703"/>
            <a:ext cx="6684935" cy="5293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Everything is Electrically Powered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Electricity Comes from the Grid or Made on Board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Major Systems Integrated onto a Platform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4000"/>
              </a:lnSpc>
              <a:spcAft>
                <a:spcPts val="600"/>
              </a:spcAft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2" descr="Image result for drawing of EV 1">
            <a:extLst>
              <a:ext uri="{FF2B5EF4-FFF2-40B4-BE49-F238E27FC236}">
                <a16:creationId xmlns:a16="http://schemas.microsoft.com/office/drawing/2014/main" id="{C28FFCFA-A20A-47FA-77A9-CE656EA02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769" y="1103128"/>
            <a:ext cx="3560782" cy="2365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Future Electric Vehicles">
            <a:extLst>
              <a:ext uri="{FF2B5EF4-FFF2-40B4-BE49-F238E27FC236}">
                <a16:creationId xmlns:a16="http://schemas.microsoft.com/office/drawing/2014/main" id="{85F2AFD2-D99E-6DA2-0EA0-1119018BB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769" y="3357081"/>
            <a:ext cx="3560782" cy="237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BA81A3A-8DE5-64D1-31CC-220E4FA0ED3E}"/>
              </a:ext>
            </a:extLst>
          </p:cNvPr>
          <p:cNvGrpSpPr/>
          <p:nvPr/>
        </p:nvGrpSpPr>
        <p:grpSpPr>
          <a:xfrm>
            <a:off x="352864" y="6393824"/>
            <a:ext cx="11742317" cy="333489"/>
            <a:chOff x="355005" y="6509540"/>
            <a:chExt cx="11742317" cy="333489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E790292-87FD-ABFE-EC3D-808580590233}"/>
                </a:ext>
              </a:extLst>
            </p:cNvPr>
            <p:cNvCxnSpPr/>
            <p:nvPr/>
          </p:nvCxnSpPr>
          <p:spPr>
            <a:xfrm>
              <a:off x="448683" y="6509540"/>
              <a:ext cx="1137083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D1D09F-FA79-69BD-185F-EA486036433B}"/>
                </a:ext>
              </a:extLst>
            </p:cNvPr>
            <p:cNvSpPr txBox="1"/>
            <p:nvPr/>
          </p:nvSpPr>
          <p:spPr>
            <a:xfrm>
              <a:off x="355005" y="6566030"/>
              <a:ext cx="117423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Defour Group © 2025	     	                                            2025 Transportation and Innovation Expo			                                                    Slide 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8659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</TotalTime>
  <Words>957</Words>
  <Application>Microsoft Office PowerPoint</Application>
  <PresentationFormat>Widescreen</PresentationFormat>
  <Paragraphs>178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Gill Sans Nova</vt:lpstr>
      <vt:lpstr>Office Theme</vt:lpstr>
      <vt:lpstr>The Ever-Evolving Automobile: How 3rd Generation Vehicles Will Change Our World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Change to Third-Generation Vehicles?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Dean Drake</dc:creator>
  <cp:lastModifiedBy>Dean Drake</cp:lastModifiedBy>
  <cp:revision>39</cp:revision>
  <dcterms:created xsi:type="dcterms:W3CDTF">2025-09-18T13:58:09Z</dcterms:created>
  <dcterms:modified xsi:type="dcterms:W3CDTF">2025-10-27T12:10:30Z</dcterms:modified>
</cp:coreProperties>
</file>